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1" r:id="rId1"/>
  </p:sldMasterIdLst>
  <p:notesMasterIdLst>
    <p:notesMasterId r:id="rId10"/>
  </p:notesMasterIdLst>
  <p:sldIdLst>
    <p:sldId id="293" r:id="rId2"/>
    <p:sldId id="294" r:id="rId3"/>
    <p:sldId id="296" r:id="rId4"/>
    <p:sldId id="297" r:id="rId5"/>
    <p:sldId id="290" r:id="rId6"/>
    <p:sldId id="284" r:id="rId7"/>
    <p:sldId id="286" r:id="rId8"/>
    <p:sldId id="289" r:id="rId9"/>
  </p:sldIdLst>
  <p:sldSz cx="9144000" cy="6858000" type="screen4x3"/>
  <p:notesSz cx="7772400" cy="100584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2850" cy="3765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7088" cy="496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es-C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7087" cy="496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es-CR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7088" cy="496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es-CR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9BC3F762-519C-4791-8FBB-225199B60A97}" type="slidenum">
              <a:rPr lang="es-CR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32967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58E7A2-77B5-4DCE-988B-211007BD8583}" type="slidenum">
              <a:rPr lang="es-CR"/>
              <a:pPr/>
              <a:t>1</a:t>
            </a:fld>
            <a:endParaRPr lang="es-CR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58E7A2-77B5-4DCE-988B-211007BD8583}" type="slidenum">
              <a:rPr lang="es-CR"/>
              <a:pPr/>
              <a:t>2</a:t>
            </a:fld>
            <a:endParaRPr lang="es-CR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" name="1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58E7A2-77B5-4DCE-988B-211007BD8583}" type="slidenum">
              <a:rPr lang="es-CR"/>
              <a:pPr/>
              <a:t>3</a:t>
            </a:fld>
            <a:endParaRPr lang="es-CR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" name="1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58E7A2-77B5-4DCE-988B-211007BD8583}" type="slidenum">
              <a:rPr lang="es-CR"/>
              <a:pPr/>
              <a:t>4</a:t>
            </a:fld>
            <a:endParaRPr lang="es-CR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" name="1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58E7A2-77B5-4DCE-988B-211007BD8583}" type="slidenum">
              <a:rPr lang="es-CR"/>
              <a:pPr/>
              <a:t>6</a:t>
            </a:fld>
            <a:endParaRPr lang="es-CR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" name="1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58E7A2-77B5-4DCE-988B-211007BD8583}" type="slidenum">
              <a:rPr lang="es-CR"/>
              <a:pPr/>
              <a:t>7</a:t>
            </a:fld>
            <a:endParaRPr lang="es-CR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" name="1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58E7A2-77B5-4DCE-988B-211007BD8583}" type="slidenum">
              <a:rPr lang="es-CR"/>
              <a:pPr/>
              <a:t>8</a:t>
            </a:fld>
            <a:endParaRPr lang="es-CR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" name="1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5395-848B-4AF8-9D95-AE99E088CEA0}" type="datetime1">
              <a:rPr lang="es-CR" smtClean="0"/>
              <a:pPr/>
              <a:t>23/05/2014</a:t>
            </a:fld>
            <a:endParaRPr lang="es-C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018E0C-D137-4CF2-AEE6-210B03A1C8AE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5395-848B-4AF8-9D95-AE99E088CEA0}" type="datetime1">
              <a:rPr lang="es-CR" smtClean="0"/>
              <a:pPr/>
              <a:t>23/05/2014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657B-F89E-439F-BFB1-D504FFF8AD26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732144-9FBD-4337-A5FE-15AAECCAD2DD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5395-848B-4AF8-9D95-AE99E088CEA0}" type="datetime1">
              <a:rPr lang="es-CR" smtClean="0"/>
              <a:pPr/>
              <a:t>23/05/2014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6050" cy="14636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27250" cy="358775"/>
          </a:xfrm>
        </p:spPr>
        <p:txBody>
          <a:bodyPr/>
          <a:lstStyle>
            <a:lvl1pPr>
              <a:defRPr/>
            </a:lvl1pPr>
          </a:lstStyle>
          <a:p>
            <a:fld id="{66985395-848B-4AF8-9D95-AE99E088CEA0}" type="datetime1">
              <a:rPr lang="es-CR"/>
              <a:pPr/>
              <a:t>23/05/2014</a:t>
            </a:fld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1"/>
          </p:nvPr>
        </p:nvSpPr>
        <p:spPr>
          <a:xfrm>
            <a:off x="6553200" y="6356350"/>
            <a:ext cx="2127250" cy="358775"/>
          </a:xfrm>
        </p:spPr>
        <p:txBody>
          <a:bodyPr/>
          <a:lstStyle>
            <a:lvl1pPr>
              <a:defRPr/>
            </a:lvl1pPr>
          </a:lstStyle>
          <a:p>
            <a:fld id="{20C0A79E-5D76-47D2-9C31-462644DD291A}" type="slidenum">
              <a:rPr lang="es-CR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5395-848B-4AF8-9D95-AE99E088CEA0}" type="datetime1">
              <a:rPr lang="es-CR" smtClean="0"/>
              <a:pPr/>
              <a:t>23/05/2014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51566CE-3801-4B1B-8551-53DC4B71860B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5395-848B-4AF8-9D95-AE99E088CEA0}" type="datetime1">
              <a:rPr lang="es-CR" smtClean="0"/>
              <a:pPr/>
              <a:t>23/05/2014</a:t>
            </a:fld>
            <a:endParaRPr lang="es-C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B57093-A812-4A7D-827E-CE37F5A1654C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985395-848B-4AF8-9D95-AE99E088CEA0}" type="datetime1">
              <a:rPr lang="es-CR" smtClean="0"/>
              <a:pPr/>
              <a:t>23/05/2014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975B-3D6C-49B6-87B7-CEBEA39404F5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5395-848B-4AF8-9D95-AE99E088CEA0}" type="datetime1">
              <a:rPr lang="es-CR" smtClean="0"/>
              <a:pPr/>
              <a:t>23/05/2014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AD1203-EF67-4773-9AB3-D327CC616C8C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5395-848B-4AF8-9D95-AE99E088CEA0}" type="datetime1">
              <a:rPr lang="es-CR" smtClean="0"/>
              <a:pPr/>
              <a:t>23/05/2014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241FB04-187B-47FC-AB39-BC369732E41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5395-848B-4AF8-9D95-AE99E088CEA0}" type="datetime1">
              <a:rPr lang="es-CR" smtClean="0"/>
              <a:pPr/>
              <a:t>23/05/2014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3E50AB-B185-4FF5-87D9-B5160DA86EC1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BD91F1-CF1F-4696-9B14-6CA8DC8A8081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5395-848B-4AF8-9D95-AE99E088CEA0}" type="datetime1">
              <a:rPr lang="es-CR" smtClean="0"/>
              <a:pPr/>
              <a:t>23/05/2014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DB00CB3-E9BA-44A6-8DB4-774E6831732A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985395-848B-4AF8-9D95-AE99E088CEA0}" type="datetime1">
              <a:rPr lang="es-CR" smtClean="0"/>
              <a:pPr/>
              <a:t>23/05/2014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985395-848B-4AF8-9D95-AE99E088CEA0}" type="datetime1">
              <a:rPr lang="es-CR" smtClean="0"/>
              <a:pPr/>
              <a:t>23/05/2014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DAF0AB-E422-4A50-BD72-F38EFAF93EA4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hf sldNum="0"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1259632" y="260648"/>
            <a:ext cx="5688632" cy="504056"/>
          </a:xfrm>
          <a:custGeom>
            <a:avLst/>
            <a:gdLst>
              <a:gd name="G0" fmla="+- 7353 0 0"/>
              <a:gd name="G1" fmla="*/ 1 6853 2"/>
              <a:gd name="G2" fmla="+- 6853 0 0"/>
              <a:gd name="G3" fmla="+- 14706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4706" y="0"/>
                </a:lnTo>
                <a:lnTo>
                  <a:pt x="14706" y="6853"/>
                </a:lnTo>
                <a:lnTo>
                  <a:pt x="0" y="6853"/>
                </a:lnTo>
                <a:close/>
              </a:path>
            </a:pathLst>
          </a:cu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R" sz="1400" b="1" dirty="0" smtClean="0">
                <a:solidFill>
                  <a:schemeClr val="tx1"/>
                </a:solidFill>
                <a:latin typeface="+mj-lt"/>
                <a:ea typeface="Microsoft YaHei" charset="0"/>
                <a:cs typeface="Microsoft YaHei" charset="0"/>
              </a:rPr>
              <a:t>Proyecto VINCULAENTORNO, Talleres Mayo 2014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R" sz="1400" b="1" dirty="0" smtClean="0">
                <a:solidFill>
                  <a:schemeClr val="tx1"/>
                </a:solidFill>
                <a:latin typeface="+mj-lt"/>
                <a:ea typeface="Microsoft YaHei" charset="0"/>
                <a:cs typeface="Microsoft YaHei" charset="0"/>
              </a:rPr>
              <a:t>Programa ALFA III, Unión Europea</a:t>
            </a:r>
            <a:endParaRPr lang="es-CR" sz="1400" b="1" i="1" dirty="0">
              <a:solidFill>
                <a:schemeClr val="tx1"/>
              </a:solidFill>
              <a:latin typeface="+mj-lt"/>
              <a:ea typeface="Microsoft YaHei" charset="0"/>
              <a:cs typeface="Microsoft YaHei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CR" sz="2000" b="1" i="1" dirty="0">
              <a:solidFill>
                <a:srgbClr val="558ED5"/>
              </a:solidFill>
              <a:latin typeface="Myriad Pro" charset="0"/>
              <a:ea typeface="Microsoft YaHei" charset="0"/>
              <a:cs typeface="Microsoft YaHei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39552" y="1772816"/>
            <a:ext cx="7992888" cy="36132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VINCULAENTORNO</a:t>
            </a:r>
          </a:p>
          <a:p>
            <a:pPr algn="ctr"/>
            <a:r>
              <a:rPr lang="es-ES" sz="2800" dirty="0" smtClean="0">
                <a:solidFill>
                  <a:srgbClr val="FF0000"/>
                </a:solidFill>
              </a:rPr>
              <a:t>Vinculación </a:t>
            </a:r>
            <a:r>
              <a:rPr lang="es-ES" sz="2800" dirty="0">
                <a:solidFill>
                  <a:srgbClr val="FF0000"/>
                </a:solidFill>
              </a:rPr>
              <a:t>de las universidades con su entorno para el desarrollo social y económico sostenible </a:t>
            </a:r>
            <a:endParaRPr lang="es-ES" dirty="0" smtClean="0">
              <a:solidFill>
                <a:srgbClr val="FF0000"/>
              </a:solidFill>
            </a:endParaRPr>
          </a:p>
          <a:p>
            <a:endParaRPr lang="es-ES" dirty="0">
              <a:solidFill>
                <a:srgbClr val="FF0000"/>
              </a:solidFill>
            </a:endParaRPr>
          </a:p>
          <a:p>
            <a:endParaRPr lang="es-ES" dirty="0" smtClean="0">
              <a:solidFill>
                <a:srgbClr val="FF0000"/>
              </a:solidFill>
            </a:endParaRPr>
          </a:p>
          <a:p>
            <a:endParaRPr lang="es-ES" b="1" dirty="0">
              <a:solidFill>
                <a:srgbClr val="FF0000"/>
              </a:solidFill>
            </a:endParaRPr>
          </a:p>
          <a:p>
            <a:endParaRPr lang="es-ES" b="1" dirty="0" smtClean="0">
              <a:solidFill>
                <a:srgbClr val="FF0000"/>
              </a:solidFill>
            </a:endParaRPr>
          </a:p>
          <a:p>
            <a:endParaRPr lang="es-ES" b="1" dirty="0">
              <a:solidFill>
                <a:srgbClr val="FF0000"/>
              </a:solidFill>
            </a:endParaRPr>
          </a:p>
          <a:p>
            <a:r>
              <a:rPr lang="es-ES" b="1" dirty="0" smtClean="0">
                <a:solidFill>
                  <a:srgbClr val="FF0000"/>
                </a:solidFill>
              </a:rPr>
              <a:t>Equipo coordinador: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Carlos </a:t>
            </a:r>
            <a:r>
              <a:rPr lang="es-ES" b="1" dirty="0">
                <a:solidFill>
                  <a:srgbClr val="FF0000"/>
                </a:solidFill>
              </a:rPr>
              <a:t>Ochoa, Julio Grao, Marian Iriarte, </a:t>
            </a:r>
            <a:r>
              <a:rPr lang="es-ES" dirty="0" smtClean="0">
                <a:solidFill>
                  <a:srgbClr val="FF0000"/>
                </a:solidFill>
              </a:rPr>
              <a:t>Universidad </a:t>
            </a:r>
            <a:r>
              <a:rPr lang="es-ES" dirty="0">
                <a:solidFill>
                  <a:srgbClr val="FF0000"/>
                </a:solidFill>
              </a:rPr>
              <a:t>del País Vasco </a:t>
            </a:r>
            <a:endParaRPr lang="es-ES" dirty="0" smtClean="0">
              <a:solidFill>
                <a:srgbClr val="FF0000"/>
              </a:solidFill>
            </a:endParaRPr>
          </a:p>
          <a:p>
            <a:r>
              <a:rPr lang="es-ES" b="1" dirty="0" smtClean="0">
                <a:solidFill>
                  <a:srgbClr val="FF0000"/>
                </a:solidFill>
              </a:rPr>
              <a:t>Mª </a:t>
            </a:r>
            <a:r>
              <a:rPr lang="es-ES" b="1" dirty="0">
                <a:solidFill>
                  <a:srgbClr val="FF0000"/>
                </a:solidFill>
              </a:rPr>
              <a:t>José Vieira, </a:t>
            </a:r>
            <a:r>
              <a:rPr lang="es-ES" dirty="0">
                <a:solidFill>
                  <a:srgbClr val="FF0000"/>
                </a:solidFill>
              </a:rPr>
              <a:t>Universidad de </a:t>
            </a:r>
            <a:r>
              <a:rPr lang="es-ES" dirty="0" smtClean="0">
                <a:solidFill>
                  <a:srgbClr val="FF0000"/>
                </a:solidFill>
              </a:rPr>
              <a:t>León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Jose-Gines Mora, </a:t>
            </a:r>
            <a:r>
              <a:rPr lang="es-ES" dirty="0" err="1" smtClean="0">
                <a:solidFill>
                  <a:srgbClr val="FF0000"/>
                </a:solidFill>
              </a:rPr>
              <a:t>Institute</a:t>
            </a:r>
            <a:r>
              <a:rPr lang="es-ES" dirty="0" smtClean="0">
                <a:solidFill>
                  <a:srgbClr val="FF0000"/>
                </a:solidFill>
              </a:rPr>
              <a:t> of Education, </a:t>
            </a:r>
            <a:r>
              <a:rPr lang="es-ES" dirty="0" err="1" smtClean="0">
                <a:solidFill>
                  <a:srgbClr val="FF0000"/>
                </a:solidFill>
              </a:rPr>
              <a:t>University</a:t>
            </a:r>
            <a:r>
              <a:rPr lang="es-ES" smtClean="0">
                <a:solidFill>
                  <a:srgbClr val="FF0000"/>
                </a:solidFill>
              </a:rPr>
              <a:t> of London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4" name="Picture 9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576064" cy="50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 descr="VINCULAENTORN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076325" cy="771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0849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552" y="1196752"/>
            <a:ext cx="7992888" cy="50167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eaLnBrk="0">
              <a:lnSpc>
                <a:spcPct val="100000"/>
              </a:lnSpc>
              <a:buClr>
                <a:srgbClr val="FF0000"/>
              </a:buClr>
              <a:buSzTx/>
            </a:pPr>
            <a:r>
              <a:rPr lang="es-ES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ALFA </a:t>
            </a:r>
            <a:r>
              <a:rPr lang="es-ES" sz="2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III es:</a:t>
            </a:r>
            <a:endParaRPr lang="es-ES" sz="2000" b="1" dirty="0">
              <a:solidFill>
                <a:srgbClr val="FF0000"/>
              </a:solidFill>
              <a:latin typeface="Arial" pitchFamily="34" charset="0"/>
              <a:ea typeface="Microsoft YaHei" charset="0"/>
              <a:cs typeface="Microsoft YaHei" charset="0"/>
            </a:endParaRPr>
          </a:p>
          <a:p>
            <a:pPr marL="722313" lvl="3" eaLnBrk="0">
              <a:lnSpc>
                <a:spcPct val="100000"/>
              </a:lnSpc>
              <a:buClr>
                <a:srgbClr val="FF0000"/>
              </a:buClr>
              <a:buSzTx/>
              <a:buFontTx/>
              <a:buChar char="•"/>
            </a:pPr>
            <a:r>
              <a:rPr lang="es-ES" sz="20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un programa de cooperación entre la Unión Europea (UE) y América Latina (AL) </a:t>
            </a:r>
            <a:endParaRPr lang="es-ES" sz="2000" dirty="0">
              <a:solidFill>
                <a:srgbClr val="FF0000"/>
              </a:solidFill>
              <a:latin typeface="Arial" pitchFamily="34" charset="0"/>
              <a:ea typeface="Microsoft YaHei" charset="0"/>
              <a:cs typeface="Microsoft YaHei" charset="0"/>
            </a:endParaRPr>
          </a:p>
          <a:p>
            <a:pPr marL="722313" lvl="3" eaLnBrk="0">
              <a:lnSpc>
                <a:spcPct val="100000"/>
              </a:lnSpc>
              <a:buClr>
                <a:srgbClr val="FF0000"/>
              </a:buClr>
              <a:buSzTx/>
              <a:buFontTx/>
              <a:buChar char="•"/>
            </a:pPr>
            <a:r>
              <a:rPr lang="es-ES" sz="20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que promueve la educación superior como medio de desarrollo socio-económico y de lucha contra la inequidad social </a:t>
            </a:r>
            <a:endParaRPr lang="es-ES" sz="2000" dirty="0">
              <a:solidFill>
                <a:srgbClr val="FF0000"/>
              </a:solidFill>
              <a:latin typeface="Arial" pitchFamily="34" charset="0"/>
              <a:ea typeface="Microsoft YaHei" charset="0"/>
              <a:cs typeface="Microsoft YaHei" charset="0"/>
            </a:endParaRPr>
          </a:p>
          <a:p>
            <a:pPr marL="722313" lvl="3" eaLnBrk="0">
              <a:lnSpc>
                <a:spcPct val="100000"/>
              </a:lnSpc>
              <a:buClr>
                <a:srgbClr val="FF0000"/>
              </a:buClr>
              <a:buSzTx/>
              <a:buFontTx/>
              <a:buChar char="•"/>
            </a:pPr>
            <a:r>
              <a:rPr lang="es-ES" sz="20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persigue la promoción del área común UE-AL de Educación Superior</a:t>
            </a:r>
            <a:endParaRPr lang="es-ES" sz="2000" dirty="0">
              <a:solidFill>
                <a:srgbClr val="FF0000"/>
              </a:solidFill>
              <a:latin typeface="Arial" pitchFamily="34" charset="0"/>
              <a:ea typeface="Microsoft YaHei" charset="0"/>
              <a:cs typeface="Microsoft YaHei" charset="0"/>
            </a:endParaRPr>
          </a:p>
          <a:p>
            <a:pPr lvl="0" eaLnBrk="0">
              <a:lnSpc>
                <a:spcPct val="100000"/>
              </a:lnSpc>
              <a:buClr>
                <a:srgbClr val="FF0000"/>
              </a:buClr>
              <a:buSzTx/>
            </a:pPr>
            <a:endParaRPr lang="es-ES" sz="2000" b="1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>
              <a:lnSpc>
                <a:spcPct val="100000"/>
              </a:lnSpc>
              <a:buClr>
                <a:srgbClr val="FF0000"/>
              </a:buClr>
              <a:buSzTx/>
            </a:pPr>
            <a:endParaRPr lang="es-ES" sz="2000" b="1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>
              <a:lnSpc>
                <a:spcPct val="100000"/>
              </a:lnSpc>
              <a:buClr>
                <a:srgbClr val="FF0000"/>
              </a:buClr>
              <a:buSzTx/>
            </a:pPr>
            <a:r>
              <a:rPr lang="es-ES" sz="2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Adem</a:t>
            </a:r>
            <a:r>
              <a:rPr lang="es-ES" sz="2000" b="1" dirty="0">
                <a:solidFill>
                  <a:srgbClr val="FF0000"/>
                </a:solidFill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lang="es-ES" sz="2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 </a:t>
            </a:r>
            <a:r>
              <a:rPr lang="es-ES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el sub-programa </a:t>
            </a:r>
            <a:r>
              <a:rPr lang="es-ES" sz="2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al que pertenece este </a:t>
            </a:r>
            <a:r>
              <a:rPr lang="es-ES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proyecto tiene como objetivos concretos:</a:t>
            </a:r>
            <a:endParaRPr lang="es-ES" sz="2000" b="1" dirty="0">
              <a:solidFill>
                <a:srgbClr val="FF0000"/>
              </a:solidFill>
              <a:latin typeface="Arial" pitchFamily="34" charset="0"/>
              <a:ea typeface="Microsoft YaHei" charset="0"/>
              <a:cs typeface="Microsoft YaHei" charset="0"/>
            </a:endParaRPr>
          </a:p>
          <a:p>
            <a:pPr marL="725488" lvl="3" eaLnBrk="0">
              <a:lnSpc>
                <a:spcPct val="100000"/>
              </a:lnSpc>
              <a:buClr>
                <a:srgbClr val="FF0000"/>
              </a:buClr>
              <a:buSzTx/>
              <a:buFontTx/>
              <a:buChar char="•"/>
            </a:pPr>
            <a:r>
              <a:rPr lang="es-ES" sz="2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Desarrollar vínculos </a:t>
            </a:r>
            <a:r>
              <a:rPr lang="es-ES" sz="20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con el mercado laboral y el mundo empresarial y público</a:t>
            </a:r>
            <a:endParaRPr lang="es-ES" sz="2000" dirty="0">
              <a:solidFill>
                <a:srgbClr val="FF0000"/>
              </a:solidFill>
              <a:latin typeface="Arial" pitchFamily="34" charset="0"/>
              <a:ea typeface="Microsoft YaHei" charset="0"/>
              <a:cs typeface="Microsoft YaHei" charset="0"/>
            </a:endParaRPr>
          </a:p>
          <a:p>
            <a:pPr marL="725488" lvl="3" eaLnBrk="0">
              <a:lnSpc>
                <a:spcPct val="100000"/>
              </a:lnSpc>
              <a:buClr>
                <a:srgbClr val="FF0000"/>
              </a:buClr>
              <a:buSzTx/>
              <a:buFontTx/>
              <a:buChar char="•"/>
            </a:pPr>
            <a:r>
              <a:rPr lang="es-ES" sz="2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Promover el </a:t>
            </a:r>
            <a:r>
              <a:rPr lang="es-ES" sz="20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espíritu emprendedor</a:t>
            </a:r>
            <a:endParaRPr lang="es-ES" sz="2000" dirty="0">
              <a:solidFill>
                <a:srgbClr val="FF0000"/>
              </a:solidFill>
              <a:latin typeface="Arial" pitchFamily="34" charset="0"/>
              <a:ea typeface="Microsoft YaHei" charset="0"/>
              <a:cs typeface="Microsoft YaHei" charset="0"/>
            </a:endParaRPr>
          </a:p>
          <a:p>
            <a:pPr marL="725488" lvl="3" eaLnBrk="0">
              <a:lnSpc>
                <a:spcPct val="100000"/>
              </a:lnSpc>
              <a:buClr>
                <a:srgbClr val="FF0000"/>
              </a:buClr>
              <a:buSzTx/>
              <a:buFontTx/>
              <a:buChar char="•"/>
            </a:pPr>
            <a:r>
              <a:rPr lang="es-ES" sz="20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La cohesión social</a:t>
            </a:r>
            <a:endParaRPr lang="es-ES" sz="2000" dirty="0">
              <a:solidFill>
                <a:srgbClr val="FF0000"/>
              </a:solidFill>
              <a:latin typeface="Arial" pitchFamily="34" charset="0"/>
              <a:ea typeface="Microsoft YaHei" charset="0"/>
              <a:cs typeface="Microsoft YaHei" charset="0"/>
            </a:endParaRPr>
          </a:p>
        </p:txBody>
      </p:sp>
      <p:pic>
        <p:nvPicPr>
          <p:cNvPr id="4" name="Picture 9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576064" cy="50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 descr="VINCULAENTORN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076325" cy="771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9349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67544" y="1124744"/>
            <a:ext cx="7992888" cy="49528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genérico de </a:t>
            </a:r>
            <a:r>
              <a:rPr lang="es-E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VINCULAENTORNO </a:t>
            </a:r>
            <a:r>
              <a:rPr lang="es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es:</a:t>
            </a:r>
          </a:p>
          <a:p>
            <a:endParaRPr lang="es-E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lvl="0" indent="-184150" eaLnBrk="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Potenciar las relaciones de las universidades con el entorno socioeconómico mediante la promoción de la </a:t>
            </a:r>
            <a:r>
              <a:rPr lang="es-E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Tercera Misión (3M) y 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desarrollo de estructuras específicas que permitan el desarrollo sostenible a favor de los sectores más vulnerables.</a:t>
            </a:r>
          </a:p>
          <a:p>
            <a:pPr marL="263525" lvl="0" eaLnBrk="0">
              <a:buClr>
                <a:schemeClr val="accent1">
                  <a:lumMod val="50000"/>
                </a:schemeClr>
              </a:buClr>
            </a:pP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47675" lvl="0" indent="-184150" eaLnBrk="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Contribuir 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desarrollo económico y social de la región en general y a un desarrollo global más equilibrado y equitativo de la sociedad latinoamericana en particular.</a:t>
            </a:r>
            <a:endParaRPr lang="es-ES" sz="2400" dirty="0">
              <a:solidFill>
                <a:srgbClr val="FF0000"/>
              </a:solidFill>
              <a:latin typeface="Arial" pitchFamily="34" charset="0"/>
              <a:ea typeface="Microsoft YaHei" charset="0"/>
              <a:cs typeface="Arial" panose="020B0604020202020204" pitchFamily="34" charset="0"/>
            </a:endParaRPr>
          </a:p>
          <a:p>
            <a:pPr marL="630238" lvl="0" indent="-182563" defTabSz="447675" eaLnBrk="0">
              <a:lnSpc>
                <a:spcPct val="100000"/>
              </a:lnSpc>
              <a:buClr>
                <a:srgbClr val="FF0000"/>
              </a:buClr>
              <a:buSzTx/>
            </a:pPr>
            <a:endParaRPr lang="es-ES" sz="2400" dirty="0">
              <a:solidFill>
                <a:srgbClr val="FF0000"/>
              </a:solidFill>
              <a:latin typeface="Arial" pitchFamily="34" charset="0"/>
              <a:ea typeface="Microsoft YaHei" charset="0"/>
              <a:cs typeface="Microsoft YaHei" charset="0"/>
            </a:endParaRPr>
          </a:p>
          <a:p>
            <a:pPr marL="725488" lvl="3" eaLnBrk="0">
              <a:lnSpc>
                <a:spcPct val="100000"/>
              </a:lnSpc>
              <a:buClr>
                <a:srgbClr val="FF0000"/>
              </a:buClr>
              <a:buSzTx/>
              <a:buFontTx/>
              <a:buChar char="•"/>
            </a:pPr>
            <a:endParaRPr lang="es-ES" sz="2400" b="1" dirty="0">
              <a:solidFill>
                <a:srgbClr val="FF0000"/>
              </a:solidFill>
              <a:latin typeface="Arial" pitchFamily="34" charset="0"/>
              <a:ea typeface="Microsoft YaHei" charset="0"/>
              <a:cs typeface="Microsoft YaHei" charset="0"/>
            </a:endParaRPr>
          </a:p>
        </p:txBody>
      </p:sp>
      <p:pic>
        <p:nvPicPr>
          <p:cNvPr id="4" name="Picture 9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576064" cy="50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 descr="VINCULAENTORN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076325" cy="771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127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67544" y="1268760"/>
            <a:ext cx="7992888" cy="42780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eaLnBrk="0">
              <a:lnSpc>
                <a:spcPct val="100000"/>
              </a:lnSpc>
              <a:buClr>
                <a:srgbClr val="FF0000"/>
              </a:buClr>
              <a:buSzTx/>
            </a:pPr>
            <a:r>
              <a:rPr lang="es-E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entendemos por Tercera Misión?</a:t>
            </a:r>
          </a:p>
          <a:p>
            <a:pPr lvl="0" eaLnBrk="0">
              <a:lnSpc>
                <a:spcPct val="100000"/>
              </a:lnSpc>
              <a:buClr>
                <a:srgbClr val="FF0000"/>
              </a:buClr>
              <a:buSzTx/>
            </a:pPr>
            <a:endParaRPr lang="es-ES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>
              <a:lnSpc>
                <a:spcPct val="100000"/>
              </a:lnSpc>
              <a:buClr>
                <a:srgbClr val="FF0000"/>
              </a:buClr>
              <a:buSzTx/>
            </a:pPr>
            <a:r>
              <a:rPr lang="es-E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Conjunto de  actividades 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están relacionadas </a:t>
            </a:r>
            <a:r>
              <a:rPr lang="es-E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con:</a:t>
            </a:r>
          </a:p>
          <a:p>
            <a:pPr lvl="0" eaLnBrk="0">
              <a:lnSpc>
                <a:spcPct val="100000"/>
              </a:lnSpc>
              <a:buClr>
                <a:srgbClr val="FF0000"/>
              </a:buClr>
              <a:buSzTx/>
            </a:pPr>
            <a:endParaRPr lang="es-E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238" lvl="0" indent="-182563" eaLnBrk="0">
              <a:lnSpc>
                <a:spcPct val="100000"/>
              </a:lnSpc>
              <a:buClr>
                <a:srgbClr val="FF0000"/>
              </a:buClr>
              <a:buSzTx/>
              <a:buFontTx/>
              <a:buChar char="•"/>
            </a:pP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Investigación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(Transferencia de Tecnología e Innovación), </a:t>
            </a:r>
          </a:p>
          <a:p>
            <a:pPr marL="630238" lvl="0" indent="-182563" eaLnBrk="0">
              <a:lnSpc>
                <a:spcPct val="100000"/>
              </a:lnSpc>
              <a:buClr>
                <a:srgbClr val="FF0000"/>
              </a:buClr>
              <a:buSzTx/>
              <a:buFontTx/>
              <a:buChar char="•"/>
            </a:pP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(Educación </a:t>
            </a:r>
            <a:r>
              <a:rPr lang="es-E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Continua, a 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Largo de la Vida, etc.),  </a:t>
            </a:r>
          </a:p>
          <a:p>
            <a:pPr marL="630238" lvl="0" indent="-182563" eaLnBrk="0">
              <a:lnSpc>
                <a:spcPct val="100000"/>
              </a:lnSpc>
              <a:buClr>
                <a:srgbClr val="FF0000"/>
              </a:buClr>
              <a:buSzTx/>
              <a:buFontTx/>
              <a:buChar char="•"/>
            </a:pP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Compromiso Social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(acceso público a actividades culturales, inclusión social, </a:t>
            </a:r>
            <a:r>
              <a:rPr lang="es-E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 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voluntario, etc.) </a:t>
            </a:r>
          </a:p>
        </p:txBody>
      </p:sp>
      <p:pic>
        <p:nvPicPr>
          <p:cNvPr id="4" name="Picture 9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576064" cy="50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 descr="VINCULAENTORN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076325" cy="771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6146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6985395-848B-4AF8-9D95-AE99E088CEA0}" type="datetime1">
              <a:rPr lang="es-CR" smtClean="0"/>
              <a:pPr/>
              <a:t>23/05/2014</a:t>
            </a:fld>
            <a:endParaRPr lang="es-CR"/>
          </a:p>
        </p:txBody>
      </p:sp>
      <p:sp>
        <p:nvSpPr>
          <p:cNvPr id="4" name="3 CuadroTexto"/>
          <p:cNvSpPr txBox="1"/>
          <p:nvPr/>
        </p:nvSpPr>
        <p:spPr>
          <a:xfrm>
            <a:off x="539552" y="1196752"/>
            <a:ext cx="7992888" cy="37752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buClr>
                <a:srgbClr val="FF0000"/>
              </a:buClr>
            </a:pPr>
            <a:r>
              <a:rPr lang="es-ES" sz="2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Actividades principales desarrolladas por el proyecto</a:t>
            </a:r>
            <a:endParaRPr lang="es-ES" sz="2400" dirty="0">
              <a:solidFill>
                <a:srgbClr val="FF0000"/>
              </a:solidFill>
              <a:latin typeface="Arial" pitchFamily="34" charset="0"/>
              <a:ea typeface="Microsoft YaHei" charset="0"/>
              <a:cs typeface="Microsoft YaHei" charset="0"/>
            </a:endParaRPr>
          </a:p>
          <a:p>
            <a:pPr lvl="0" eaLnBrk="0">
              <a:lnSpc>
                <a:spcPct val="100000"/>
              </a:lnSpc>
              <a:buClr>
                <a:srgbClr val="FF0000"/>
              </a:buClr>
              <a:buSzTx/>
            </a:pPr>
            <a:endParaRPr lang="es-ES" sz="1600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eaLnBrk="0">
              <a:lnSpc>
                <a:spcPct val="150000"/>
              </a:lnSpc>
              <a:buClr>
                <a:srgbClr val="FF0000"/>
              </a:buClr>
              <a:buSzTx/>
              <a:buFont typeface="Arial" panose="020B0604020202020204" pitchFamily="34" charset="0"/>
              <a:buChar char="•"/>
            </a:pPr>
            <a:r>
              <a:rPr lang="es-ES" sz="1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Seminarios en cada universidad participante</a:t>
            </a:r>
          </a:p>
          <a:p>
            <a:pPr marL="285750" lvl="0" indent="-285750" eaLnBrk="0">
              <a:lnSpc>
                <a:spcPct val="150000"/>
              </a:lnSpc>
              <a:buClr>
                <a:srgbClr val="FF0000"/>
              </a:buClr>
              <a:buSzTx/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E</a:t>
            </a:r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studio de las actividades 3M en cada universidad</a:t>
            </a:r>
          </a:p>
          <a:p>
            <a:pPr marL="285750" lvl="0" indent="-285750" eaLnBrk="0">
              <a:lnSpc>
                <a:spcPct val="150000"/>
              </a:lnSpc>
              <a:buClr>
                <a:srgbClr val="FF0000"/>
              </a:buClr>
              <a:buSzTx/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Visitas de estudio a Europa</a:t>
            </a:r>
          </a:p>
          <a:p>
            <a:pPr marL="285750" lvl="0" indent="-285750" eaLnBrk="0">
              <a:lnSpc>
                <a:spcPct val="150000"/>
              </a:lnSpc>
              <a:buClr>
                <a:srgbClr val="FF0000"/>
              </a:buClr>
              <a:buSzTx/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FF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	</a:t>
            </a:r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Selección de buenas practicas</a:t>
            </a:r>
          </a:p>
          <a:p>
            <a:pPr marL="342900" lvl="0" indent="-342900" eaLnBrk="0">
              <a:lnSpc>
                <a:spcPct val="150000"/>
              </a:lnSpc>
              <a:buClr>
                <a:srgbClr val="FF0000"/>
              </a:buClr>
              <a:buSzTx/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FF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	</a:t>
            </a:r>
            <a:r>
              <a:rPr lang="es-ES" sz="2400" b="1" dirty="0" smtClean="0">
                <a:solidFill>
                  <a:srgbClr val="0070C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Talleres de análisis de las buenas prácticas</a:t>
            </a:r>
            <a:endParaRPr lang="es-ES" sz="2000" b="1" dirty="0" smtClean="0">
              <a:solidFill>
                <a:srgbClr val="0070C0"/>
              </a:solidFill>
              <a:latin typeface="Arial" pitchFamily="34" charset="0"/>
              <a:ea typeface="Microsoft YaHei" charset="0"/>
              <a:cs typeface="Arial" pitchFamily="34" charset="0"/>
            </a:endParaRPr>
          </a:p>
          <a:p>
            <a:pPr marL="342900" indent="-342900" eaLnBrk="0">
              <a:lnSpc>
                <a:spcPct val="150000"/>
              </a:lnSpc>
              <a:buClr>
                <a:srgbClr val="FF0000"/>
              </a:buClr>
              <a:buSzTx/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FF0000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	</a:t>
            </a:r>
            <a:r>
              <a:rPr lang="es-ES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Congreso </a:t>
            </a:r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final</a:t>
            </a:r>
          </a:p>
          <a:p>
            <a:pPr marL="285750" indent="-285750" eaLnBrk="0">
              <a:lnSpc>
                <a:spcPct val="150000"/>
              </a:lnSpc>
              <a:buClr>
                <a:srgbClr val="FF0000"/>
              </a:buClr>
              <a:buSzTx/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Constitución de la red</a:t>
            </a:r>
            <a:endParaRPr lang="es-ES" b="1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8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552" y="1124744"/>
            <a:ext cx="8136904" cy="50152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55600" lvl="0" indent="-355600" algn="ctr"/>
            <a:r>
              <a:rPr lang="es-E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Casos </a:t>
            </a:r>
            <a:r>
              <a:rPr lang="es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Buenas Prácticas en </a:t>
            </a:r>
            <a:r>
              <a:rPr lang="es-E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</a:t>
            </a:r>
            <a:r>
              <a:rPr lang="es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3M</a:t>
            </a:r>
            <a:endParaRPr lang="es-E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lvl="0" indent="-355600"/>
            <a:endParaRPr lang="es-E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O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Formación continua: </a:t>
            </a:r>
            <a:r>
              <a:rPr lang="es-CO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casos </a:t>
            </a:r>
            <a:r>
              <a:rPr lang="es-CO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presentados</a:t>
            </a:r>
            <a:endParaRPr lang="es-CO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8025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s-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programa completo de Formación Continua de la </a:t>
            </a:r>
            <a:r>
              <a:rPr lang="es-E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</a:t>
            </a:r>
          </a:p>
          <a:p>
            <a:pPr marL="708025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s-E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Cursos </a:t>
            </a:r>
            <a:r>
              <a:rPr lang="es-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especialización o </a:t>
            </a:r>
            <a:r>
              <a:rPr lang="es-E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actualización </a:t>
            </a:r>
            <a:r>
              <a:rPr lang="es-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duración </a:t>
            </a:r>
            <a:r>
              <a:rPr lang="es-E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corta</a:t>
            </a:r>
            <a:endParaRPr lang="es-E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8025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es-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rogramas </a:t>
            </a:r>
            <a:r>
              <a:rPr lang="es-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 cerca del Compromiso </a:t>
            </a:r>
            <a:r>
              <a:rPr lang="es-E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endParaRPr lang="es-ES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lvl="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─"/>
            </a:pPr>
            <a:endParaRPr lang="es-ES" sz="1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FF0000"/>
              </a:buClr>
            </a:pPr>
            <a:r>
              <a:rPr lang="es-E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CO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Transferencia de Tecnología: </a:t>
            </a:r>
            <a:r>
              <a:rPr lang="es-CO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casos presentados</a:t>
            </a:r>
          </a:p>
          <a:p>
            <a:pPr marL="538163" lvl="0" indent="-173038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Organismos de Transferencia de Tecnología e Innovación </a:t>
            </a:r>
            <a:r>
              <a:rPr lang="es-CO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tecnológica</a:t>
            </a:r>
            <a:endParaRPr lang="es-CO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0" indent="-173038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Incubadoras de empresas – Concursos de Proyectos de </a:t>
            </a:r>
            <a:r>
              <a:rPr lang="es-CO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Innovación</a:t>
            </a:r>
            <a:endParaRPr lang="es-CO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0" indent="-173038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Proyectos individuales y específicos de Colaboración y Transferencia de Tecnología con empresas e instituciones el </a:t>
            </a:r>
            <a:r>
              <a:rPr lang="es-E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entorno</a:t>
            </a:r>
            <a:endParaRPr lang="es-E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0" indent="-173038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Bases de Datos de ciencia y </a:t>
            </a:r>
            <a:r>
              <a:rPr lang="es-E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tecnología</a:t>
            </a:r>
          </a:p>
          <a:p>
            <a:pPr marL="538163" lvl="0" indent="-173038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s-E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lvl="0" indent="-355600"/>
            <a:r>
              <a:rPr lang="es-CO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Compromiso </a:t>
            </a:r>
            <a:r>
              <a:rPr lang="es-CO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Social: </a:t>
            </a:r>
            <a:r>
              <a:rPr lang="es-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casos presentados</a:t>
            </a:r>
          </a:p>
          <a:p>
            <a:pPr marL="447675" lvl="0" indent="-193675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local y atención a colectivos desfavorecidos: integración de pueblos originarios, incubadoras de proyectos populares, vivienda, servicios de salud</a:t>
            </a:r>
            <a:endParaRPr lang="es-E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lvl="0" indent="-193675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 infantil y formación de profesorado de educación primaria.</a:t>
            </a:r>
            <a:endParaRPr lang="es-E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lvl="0" indent="-193675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Voluntariado </a:t>
            </a:r>
            <a:r>
              <a:rPr lang="es-CO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de Jóvenes universitarios a menudo bajo el formato Aprendizaje </a:t>
            </a:r>
            <a:r>
              <a:rPr lang="es-CO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 Servicio</a:t>
            </a:r>
            <a:r>
              <a:rPr lang="es-CO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CO" sz="1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lvl="0" indent="-193675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s-ES" sz="1600" b="1" dirty="0">
              <a:solidFill>
                <a:srgbClr val="FF0000"/>
              </a:solidFill>
            </a:endParaRPr>
          </a:p>
        </p:txBody>
      </p:sp>
      <p:pic>
        <p:nvPicPr>
          <p:cNvPr id="4" name="Picture 9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576064" cy="50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 descr="VINCULAENTORN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076325" cy="771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0459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67544" y="1268760"/>
            <a:ext cx="8208912" cy="53981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Casos de Buenas Prácticas en Actividades de 3M</a:t>
            </a:r>
            <a:r>
              <a:rPr lang="es-E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pPr marL="355600" lvl="0" indent="-355600"/>
            <a:r>
              <a:rPr lang="es-CO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4. </a:t>
            </a:r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las Actividades </a:t>
            </a:r>
            <a:r>
              <a:rPr lang="es-E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3M: </a:t>
            </a:r>
            <a:r>
              <a:rPr lang="es-E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es-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casos </a:t>
            </a:r>
            <a:r>
              <a:rPr lang="es-E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presentados</a:t>
            </a:r>
          </a:p>
          <a:p>
            <a:pPr marL="355600" lvl="0" indent="-355600"/>
            <a:endParaRPr lang="es-E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0625" lvl="1" indent="-193675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 diversidad de modelos </a:t>
            </a:r>
            <a:r>
              <a:rPr lang="es-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organización de las actividades de Tercera Misión con diferentes unidades </a:t>
            </a:r>
            <a:r>
              <a:rPr lang="es-E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organizativas</a:t>
            </a:r>
          </a:p>
          <a:p>
            <a:pPr marL="1190625" lvl="1" indent="-193675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s-E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0625" lvl="1" indent="-193675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E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 bastante desarrollados y jerarquizados</a:t>
            </a:r>
            <a:r>
              <a:rPr lang="es-E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/>
            <a:r>
              <a:rPr lang="es-E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Diferentes Direcciones dependientes de una única Secretaria que a su 			vez  depende del Rector. Es el caso de Argentina</a:t>
            </a:r>
          </a:p>
          <a:p>
            <a:pPr lvl="0" algn="just">
              <a:spcBef>
                <a:spcPts val="600"/>
              </a:spcBef>
            </a:pPr>
            <a:r>
              <a:rPr lang="es-E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Una </a:t>
            </a:r>
            <a:r>
              <a:rPr lang="es-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única Dirección de Extensión que agrupa en diferentes unidades </a:t>
            </a:r>
            <a:r>
              <a:rPr lang="es-E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las </a:t>
            </a:r>
            <a:r>
              <a:rPr lang="es-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de Formación Continua, Extensión y Difusión Cultural y </a:t>
            </a:r>
            <a:r>
              <a:rPr lang="es-E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Extensión </a:t>
            </a:r>
            <a:r>
              <a:rPr lang="es-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Vinculación Social. El </a:t>
            </a:r>
            <a:r>
              <a:rPr lang="es-E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de Colombia</a:t>
            </a:r>
          </a:p>
          <a:p>
            <a:pPr marL="1200150" lvl="2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</a:t>
            </a:r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descentralizadas (Escuelas y Facultades). Es el caso más frecuente en Paraguay y </a:t>
            </a:r>
            <a:r>
              <a:rPr lang="es-E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Perú</a:t>
            </a:r>
            <a:r>
              <a:rPr lang="es-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es-ES" sz="1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4000">
              <a:buClr>
                <a:srgbClr val="FF0000"/>
              </a:buClr>
            </a:pPr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Buenas </a:t>
            </a:r>
            <a:r>
              <a:rPr lang="es-E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prácticas </a:t>
            </a:r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nacionales que apoyan Actividades de 3M: 11 casos 	presentados</a:t>
            </a:r>
          </a:p>
          <a:p>
            <a:pPr marL="1282700"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 Leyes Nacionales para la Innovación a programas de apoyo a indígenas.</a:t>
            </a:r>
          </a:p>
          <a:p>
            <a:pPr marL="254000">
              <a:buClr>
                <a:srgbClr val="FF0000"/>
              </a:buClr>
            </a:pPr>
            <a:endParaRPr lang="es-E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4000">
              <a:buClr>
                <a:srgbClr val="FF0000"/>
              </a:buClr>
            </a:pPr>
            <a:endParaRPr lang="es-E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9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576064" cy="50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 descr="VINCULAENTORN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076325" cy="771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36850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95535" y="2060848"/>
            <a:ext cx="8493149" cy="20388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</a:pPr>
            <a:r>
              <a:rPr lang="es-E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Factores de Éxito</a:t>
            </a:r>
            <a:endParaRPr lang="es-E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s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lvl="0" indent="-182563">
              <a:buClr>
                <a:srgbClr val="FF0000"/>
              </a:buClr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Pertinencia: 		</a:t>
            </a:r>
            <a:r>
              <a:rPr lang="es-ES_tradn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necesidad sentida, demanda</a:t>
            </a:r>
            <a:endParaRPr lang="es-E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lvl="0" indent="-182563">
              <a:buClr>
                <a:srgbClr val="FF0000"/>
              </a:buClr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Colaboración: 	       </a:t>
            </a:r>
            <a:r>
              <a:rPr lang="es-ES_tradn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académica –admón. pública – iniciativa privada</a:t>
            </a:r>
            <a:endParaRPr lang="es-E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lvl="0" indent="-182563">
              <a:buClr>
                <a:srgbClr val="FF0000"/>
              </a:buClr>
              <a:buFont typeface="Arial" pitchFamily="34" charset="0"/>
              <a:buChar char="•"/>
            </a:pPr>
            <a:r>
              <a:rPr lang="es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Recursos: 		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con dedicación</a:t>
            </a:r>
          </a:p>
          <a:p>
            <a:pPr marL="182563" lvl="0" indent="-182563">
              <a:buClr>
                <a:srgbClr val="FF0000"/>
              </a:buClr>
              <a:buFont typeface="Arial" pitchFamily="34" charset="0"/>
              <a:buChar char="•"/>
            </a:pPr>
            <a:r>
              <a:rPr lang="es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Organización:    	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personalidad jurídica</a:t>
            </a:r>
          </a:p>
          <a:p>
            <a:pPr marL="182563" indent="-182563">
              <a:buClr>
                <a:srgbClr val="FF0000"/>
              </a:buClr>
              <a:buFont typeface="Arial" pitchFamily="34" charset="0"/>
              <a:buChar char="•"/>
            </a:pPr>
            <a:r>
              <a:rPr lang="es-ES_tradnl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Incentivos:	</a:t>
            </a:r>
            <a:r>
              <a:rPr lang="es-ES_tradn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_tradn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los académicos y otros implicados </a:t>
            </a:r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9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576064" cy="50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 descr="VINCULAENTORN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16632"/>
            <a:ext cx="1076325" cy="771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36850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Personalizado 6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40AFFF"/>
      </a:accent2>
      <a:accent3>
        <a:srgbClr val="7FCAFF"/>
      </a:accent3>
      <a:accent4>
        <a:srgbClr val="7C984A"/>
      </a:accent4>
      <a:accent5>
        <a:srgbClr val="C2AD8D"/>
      </a:accent5>
      <a:accent6>
        <a:srgbClr val="0070C0"/>
      </a:accent6>
      <a:hlink>
        <a:srgbClr val="5F5F5F"/>
      </a:hlink>
      <a:folHlink>
        <a:srgbClr val="969696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16618</TotalTime>
  <Words>439</Words>
  <Application>Microsoft Office PowerPoint</Application>
  <PresentationFormat>Presentación en pantalla (4:3)</PresentationFormat>
  <Paragraphs>89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Civil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--</dc:creator>
  <cp:lastModifiedBy>Espinoza Apolinario, Yudit Zulema</cp:lastModifiedBy>
  <cp:revision>60</cp:revision>
  <cp:lastPrinted>1601-01-01T00:00:00Z</cp:lastPrinted>
  <dcterms:created xsi:type="dcterms:W3CDTF">1601-01-01T00:00:00Z</dcterms:created>
  <dcterms:modified xsi:type="dcterms:W3CDTF">2014-05-23T14:08:18Z</dcterms:modified>
</cp:coreProperties>
</file>