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  <p:sldMasterId id="2147483657" r:id="rId5"/>
    <p:sldMasterId id="2147485275" r:id="rId6"/>
  </p:sldMasterIdLst>
  <p:notesMasterIdLst>
    <p:notesMasterId r:id="rId29"/>
  </p:notesMasterIdLst>
  <p:sldIdLst>
    <p:sldId id="256" r:id="rId7"/>
    <p:sldId id="269" r:id="rId8"/>
    <p:sldId id="335" r:id="rId9"/>
    <p:sldId id="344" r:id="rId10"/>
    <p:sldId id="336" r:id="rId11"/>
    <p:sldId id="341" r:id="rId12"/>
    <p:sldId id="343" r:id="rId13"/>
    <p:sldId id="334" r:id="rId14"/>
    <p:sldId id="333" r:id="rId15"/>
    <p:sldId id="338" r:id="rId16"/>
    <p:sldId id="339" r:id="rId17"/>
    <p:sldId id="340" r:id="rId18"/>
    <p:sldId id="322" r:id="rId19"/>
    <p:sldId id="321" r:id="rId20"/>
    <p:sldId id="327" r:id="rId21"/>
    <p:sldId id="324" r:id="rId22"/>
    <p:sldId id="337" r:id="rId23"/>
    <p:sldId id="329" r:id="rId24"/>
    <p:sldId id="330" r:id="rId25"/>
    <p:sldId id="331" r:id="rId26"/>
    <p:sldId id="342" r:id="rId27"/>
    <p:sldId id="297" r:id="rId28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9D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261" autoAdjust="0"/>
  </p:normalViewPr>
  <p:slideViewPr>
    <p:cSldViewPr>
      <p:cViewPr>
        <p:scale>
          <a:sx n="77" d="100"/>
          <a:sy n="77" d="100"/>
        </p:scale>
        <p:origin x="-30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06202D60-233D-4B8B-A14A-399CF55A9B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88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98563"/>
          </a:xfrm>
        </p:spPr>
        <p:txBody>
          <a:bodyPr/>
          <a:lstStyle>
            <a:lvl1pPr marL="0" indent="0" algn="ctr">
              <a:buFontTx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8101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810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356100" y="2276475"/>
            <a:ext cx="0" cy="2447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276475"/>
            <a:ext cx="3814762" cy="503238"/>
          </a:xfrm>
          <a:ln algn="ctr"/>
        </p:spPr>
        <p:txBody>
          <a:bodyPr anchor="t"/>
          <a:lstStyle>
            <a:lvl1pPr algn="r"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68813" y="2276475"/>
            <a:ext cx="4206875" cy="2520950"/>
          </a:xfrm>
        </p:spPr>
        <p:txBody>
          <a:bodyPr wrap="none" anchor="b"/>
          <a:lstStyle>
            <a:lvl1pPr marL="0" indent="0">
              <a:defRPr sz="1600"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0DAB9-525C-415D-94C2-8BF53857AA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A1C24-E1FE-4CB8-9BBF-D9A15EA2DD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507CA-CCE3-4D9D-9EBE-8B3EC8E412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CEA75-1B99-4FC5-950E-25FE2E514F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015E-7A74-4620-82C2-88D7A6F787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309F3-F839-4A2B-A1C8-BFD77D3C8B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9FB2-3B8D-49E6-936F-470238C5BC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F98A4-FCB5-4047-A9CD-7A13918578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9B653-B1A2-4166-A292-C97B3D8C6E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34BB2-5FBD-4849-9A0F-8099718CA4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E9360-0C0A-4F81-BB8A-E80108D623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859338" y="3068638"/>
            <a:ext cx="0" cy="5762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875" y="3068638"/>
            <a:ext cx="4319588" cy="503237"/>
          </a:xfrm>
        </p:spPr>
        <p:txBody>
          <a:bodyPr anchor="t"/>
          <a:lstStyle>
            <a:lvl1pPr algn="r"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72050" y="3068638"/>
            <a:ext cx="3992563" cy="503237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lIns="0" tIns="0"/>
          <a:lstStyle>
            <a:lvl1pPr>
              <a:defRPr/>
            </a:lvl1pPr>
          </a:lstStyle>
          <a:p>
            <a:pPr>
              <a:defRPr/>
            </a:pPr>
            <a:fld id="{EE3005C1-E61F-40C3-81B9-89B8349E71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395C-0BF7-4230-A8B3-E0F592FC37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0918B-C41E-46EC-B941-FC84641411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86331-9A7D-4652-AD78-CB09012841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ED931-EC8C-40FB-8B0C-4DEBDBC21B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2599-03F0-493E-9A07-0CA3822989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1610-8DB6-4120-9A08-D0E29B9CEF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50B37-F875-4250-95E0-EEB9C6E824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0C018-A210-4495-A86D-F4147F1C47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77A91-47A8-475E-A7CB-3682350704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F6D1F-1EC4-42BB-8274-5EC6996AD8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443663" y="260350"/>
            <a:ext cx="0" cy="431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333375"/>
            <a:ext cx="2878138" cy="360363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88125" y="333375"/>
            <a:ext cx="2159000" cy="360363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5688" y="6602413"/>
            <a:ext cx="431800" cy="20796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A28F1B8-4CCE-4B92-A7CC-184A029880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E7D45-D6DE-4D4D-896D-46CEBDDB70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9C50-BD42-496F-B292-77D43032AF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703637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72050" y="1341438"/>
            <a:ext cx="3703638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5B49E-C3F8-4B0C-BB35-A9ED8C2643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EDC6C-4127-459F-BB52-FA09AF3F38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16A2-B3F6-47E1-99F6-F6CC792AF5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48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48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C5E03-A631-466F-8586-0A2942DB6A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B7813-A6EE-4E40-B2C6-AC925B105A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03602-5831-47F5-AFE6-647F47E9BC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9B2E-5E9D-4D27-BE30-6AEDEDA45A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6563" y="333375"/>
            <a:ext cx="1889125" cy="53276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16013" y="333375"/>
            <a:ext cx="5518150" cy="53276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00583-80E8-488D-AB58-0150D8DD96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16013" y="1341438"/>
            <a:ext cx="3703637" cy="43195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72050" y="1341438"/>
            <a:ext cx="3703638" cy="43195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A2290-65AF-4BDC-B967-CC8DB5A6D8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16013" y="1341438"/>
            <a:ext cx="3703637" cy="43195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72050" y="1341438"/>
            <a:ext cx="3703638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972050" y="3576638"/>
            <a:ext cx="3703638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8BC5-1D8B-4D34-AE8F-C2346F90E9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16013" y="1341438"/>
            <a:ext cx="7559675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16013" y="3576638"/>
            <a:ext cx="7559675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CD029-31F0-47F6-923C-E7D96DAC36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16013" y="1341438"/>
            <a:ext cx="3703637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72050" y="1341438"/>
            <a:ext cx="3703638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1116013" y="3576638"/>
            <a:ext cx="7559675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77118-242F-43D9-84CF-67579E381B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703637" cy="43195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72050" y="1341438"/>
            <a:ext cx="3703638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972050" y="3576638"/>
            <a:ext cx="3703638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96F88-C060-4739-842C-F5BC7AE2B0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16013" y="1341438"/>
            <a:ext cx="3703637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72050" y="1341438"/>
            <a:ext cx="3703638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1116013" y="3576638"/>
            <a:ext cx="3703637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72050" y="3576638"/>
            <a:ext cx="3703638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87543-E27F-4B63-9BC3-1E53D3DDC9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443663" y="260350"/>
            <a:ext cx="0" cy="431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333375"/>
            <a:ext cx="2878138" cy="360363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88125" y="333375"/>
            <a:ext cx="2159000" cy="360363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5688" y="6602413"/>
            <a:ext cx="431800" cy="20796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A28F1B8-4CCE-4B92-A7CC-184A0298803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E7D45-D6DE-4D4D-896D-46CEBDDB701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9C50-BD42-496F-B292-77D43032AFB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703637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72050" y="1341438"/>
            <a:ext cx="3703638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5B49E-C3F8-4B0C-BB35-A9ED8C26433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EDC6C-4127-459F-BB52-FA09AF3F38B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16A2-B3F6-47E1-99F6-F6CC792AF5A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C5E03-A631-466F-8586-0A2942DB6A6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B7813-A6EE-4E40-B2C6-AC925B105AC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03602-5831-47F5-AFE6-647F47E9BC5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9B2E-5E9D-4D27-BE30-6AEDEDA45A4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6563" y="333375"/>
            <a:ext cx="1889125" cy="53276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16013" y="333375"/>
            <a:ext cx="5518150" cy="53276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00583-80E8-488D-AB58-0150D8DD966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16013" y="1341438"/>
            <a:ext cx="3703637" cy="43195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72050" y="1341438"/>
            <a:ext cx="3703638" cy="43195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A2290-65AF-4BDC-B967-CC8DB5A6D8D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16013" y="1341438"/>
            <a:ext cx="3703637" cy="43195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72050" y="1341438"/>
            <a:ext cx="3703638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972050" y="3576638"/>
            <a:ext cx="3703638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8BC5-1D8B-4D34-AE8F-C2346F90E92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16013" y="1341438"/>
            <a:ext cx="7559675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16013" y="3576638"/>
            <a:ext cx="7559675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CD029-31F0-47F6-923C-E7D96DAC366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16013" y="1341438"/>
            <a:ext cx="3703637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72050" y="1341438"/>
            <a:ext cx="3703638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1116013" y="3576638"/>
            <a:ext cx="7559675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77118-242F-43D9-84CF-67579E381BD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703637" cy="43195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72050" y="1341438"/>
            <a:ext cx="3703638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972050" y="3576638"/>
            <a:ext cx="3703638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96F88-C060-4739-842C-F5BC7AE2B0C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3489325" y="333375"/>
            <a:ext cx="2879725" cy="3603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16013" y="1341438"/>
            <a:ext cx="3703637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72050" y="1341438"/>
            <a:ext cx="3703638" cy="2082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1116013" y="3576638"/>
            <a:ext cx="3703637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72050" y="3576638"/>
            <a:ext cx="3703638" cy="20843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87543-E27F-4B63-9BC3-1E53D3DDC9A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48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1" r:id="rId1"/>
    <p:sldLayoutId id="2147485214" r:id="rId2"/>
    <p:sldLayoutId id="2147485215" r:id="rId3"/>
    <p:sldLayoutId id="2147485216" r:id="rId4"/>
    <p:sldLayoutId id="2147485217" r:id="rId5"/>
    <p:sldLayoutId id="2147485218" r:id="rId6"/>
    <p:sldLayoutId id="2147485219" r:id="rId7"/>
    <p:sldLayoutId id="2147485220" r:id="rId8"/>
    <p:sldLayoutId id="2147485221" r:id="rId9"/>
    <p:sldLayoutId id="2147485222" r:id="rId10"/>
    <p:sldLayoutId id="21474852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02413"/>
            <a:ext cx="4318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97916FBE-AB2C-4934-B387-924ACFC001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17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2" r:id="rId1"/>
    <p:sldLayoutId id="2147485224" r:id="rId2"/>
    <p:sldLayoutId id="2147485225" r:id="rId3"/>
    <p:sldLayoutId id="2147485226" r:id="rId4"/>
    <p:sldLayoutId id="2147485227" r:id="rId5"/>
    <p:sldLayoutId id="2147485228" r:id="rId6"/>
    <p:sldLayoutId id="2147485229" r:id="rId7"/>
    <p:sldLayoutId id="2147485230" r:id="rId8"/>
    <p:sldLayoutId id="2147485231" r:id="rId9"/>
    <p:sldLayoutId id="2147485232" r:id="rId10"/>
    <p:sldLayoutId id="214748523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02413"/>
            <a:ext cx="4318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4F16B589-AAC8-49E7-8B55-D318779E49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22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34" r:id="rId2"/>
    <p:sldLayoutId id="2147485235" r:id="rId3"/>
    <p:sldLayoutId id="2147485236" r:id="rId4"/>
    <p:sldLayoutId id="2147485237" r:id="rId5"/>
    <p:sldLayoutId id="2147485238" r:id="rId6"/>
    <p:sldLayoutId id="2147485239" r:id="rId7"/>
    <p:sldLayoutId id="2147485240" r:id="rId8"/>
    <p:sldLayoutId id="2147485241" r:id="rId9"/>
    <p:sldLayoutId id="2147485242" r:id="rId10"/>
    <p:sldLayoutId id="21474852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89325" y="333375"/>
            <a:ext cx="28797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5596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275" y="6605588"/>
            <a:ext cx="4318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FBE61A5F-C18F-4C24-8D8A-50F3D5B28A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588125" y="333375"/>
            <a:ext cx="2159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s-ES" sz="1600" b="1">
              <a:solidFill>
                <a:schemeClr val="bg2"/>
              </a:solidFill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6443663" y="260350"/>
            <a:ext cx="0" cy="431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116013" y="981075"/>
            <a:ext cx="4176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30731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4" r:id="rId1"/>
    <p:sldLayoutId id="2147485244" r:id="rId2"/>
    <p:sldLayoutId id="2147485245" r:id="rId3"/>
    <p:sldLayoutId id="2147485246" r:id="rId4"/>
    <p:sldLayoutId id="2147485247" r:id="rId5"/>
    <p:sldLayoutId id="2147485248" r:id="rId6"/>
    <p:sldLayoutId id="2147485249" r:id="rId7"/>
    <p:sldLayoutId id="2147485250" r:id="rId8"/>
    <p:sldLayoutId id="2147485251" r:id="rId9"/>
    <p:sldLayoutId id="2147485252" r:id="rId10"/>
    <p:sldLayoutId id="2147485253" r:id="rId11"/>
    <p:sldLayoutId id="2147485254" r:id="rId12"/>
    <p:sldLayoutId id="2147485255" r:id="rId13"/>
    <p:sldLayoutId id="2147485256" r:id="rId14"/>
    <p:sldLayoutId id="2147485257" r:id="rId15"/>
    <p:sldLayoutId id="2147485258" r:id="rId16"/>
    <p:sldLayoutId id="2147485259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0" r:id="rId1"/>
    <p:sldLayoutId id="2147485261" r:id="rId2"/>
    <p:sldLayoutId id="2147485262" r:id="rId3"/>
    <p:sldLayoutId id="2147485263" r:id="rId4"/>
    <p:sldLayoutId id="2147485264" r:id="rId5"/>
    <p:sldLayoutId id="2147485265" r:id="rId6"/>
    <p:sldLayoutId id="2147485266" r:id="rId7"/>
    <p:sldLayoutId id="2147485267" r:id="rId8"/>
    <p:sldLayoutId id="2147485268" r:id="rId9"/>
    <p:sldLayoutId id="2147485269" r:id="rId10"/>
    <p:sldLayoutId id="21474852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89325" y="333375"/>
            <a:ext cx="28797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5596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275" y="6605588"/>
            <a:ext cx="4318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FBE61A5F-C18F-4C24-8D8A-50F3D5B28A3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588125" y="333375"/>
            <a:ext cx="2159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s-ES" sz="1600" b="1">
              <a:solidFill>
                <a:srgbClr val="808080"/>
              </a:solidFill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6443663" y="260350"/>
            <a:ext cx="0" cy="431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116013" y="981075"/>
            <a:ext cx="4176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0731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6" r:id="rId1"/>
    <p:sldLayoutId id="2147485277" r:id="rId2"/>
    <p:sldLayoutId id="2147485278" r:id="rId3"/>
    <p:sldLayoutId id="2147485279" r:id="rId4"/>
    <p:sldLayoutId id="2147485280" r:id="rId5"/>
    <p:sldLayoutId id="2147485281" r:id="rId6"/>
    <p:sldLayoutId id="2147485282" r:id="rId7"/>
    <p:sldLayoutId id="2147485283" r:id="rId8"/>
    <p:sldLayoutId id="2147485284" r:id="rId9"/>
    <p:sldLayoutId id="2147485285" r:id="rId10"/>
    <p:sldLayoutId id="2147485286" r:id="rId11"/>
    <p:sldLayoutId id="2147485287" r:id="rId12"/>
    <p:sldLayoutId id="2147485288" r:id="rId13"/>
    <p:sldLayoutId id="2147485289" r:id="rId14"/>
    <p:sldLayoutId id="2147485290" r:id="rId15"/>
    <p:sldLayoutId id="2147485291" r:id="rId16"/>
    <p:sldLayoutId id="2147485292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u.es/ofertatecnologica" TargetMode="External"/><Relationship Id="rId2" Type="http://schemas.openxmlformats.org/officeDocument/2006/relationships/hyperlink" Target="mailto:ignacio.largo@ehu.es" TargetMode="Externa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presa.ehu.es/p223-content/es/contenidos/informacion/emp_servicios_empresas/es_emp_se/r01hRedirectCont/contenidos/informacion/emp_se_asesoramiento/es_emp_ases/emp_asesora.html" TargetMode="External"/><Relationship Id="rId7" Type="http://schemas.openxmlformats.org/officeDocument/2006/relationships/hyperlink" Target="http://www.enpresa.ehu.es/p223-content/es/contenidos/informacion/emp_servicios_empresas/es_emp_se/r01hRedirectCont/contenidos/informacion/emp_se_aulas/es_emp_aula/emp_aulas_univempresa.html" TargetMode="External"/><Relationship Id="rId2" Type="http://schemas.openxmlformats.org/officeDocument/2006/relationships/hyperlink" Target="http://www.enpresa.ehu.es/p223-content/es/contenidos/informacion/emp_servicios_empresas/es_emp_se/r01hRedirectCont/contenidos/informacion/emp_se_colabora_imasd/es_emp_id/emp_colabora.html" TargetMode="External"/><Relationship Id="rId1" Type="http://schemas.openxmlformats.org/officeDocument/2006/relationships/slideLayout" Target="../slideLayouts/slideLayout35.xml"/><Relationship Id="rId6" Type="http://schemas.openxmlformats.org/officeDocument/2006/relationships/hyperlink" Target="http://www.enpresa.ehu.es/p223-content/es/contenidos/informacion/emp_servicios_empresas/es_emp_se/r01hRedirectCont/contenidos/informacion/emp_se_creacion_empresas/es_emp_cemp/emp_creacion_empresas.html" TargetMode="External"/><Relationship Id="rId5" Type="http://schemas.openxmlformats.org/officeDocument/2006/relationships/hyperlink" Target="http://www.enpresa.ehu.es/p223-content/es/contenidos/informacion/emp_servicios_empresas/es_emp_se/r01hRedirectCont/contenidos/informacion/emp_se_patentes/es_emp_pate/emp_patentes.html" TargetMode="External"/><Relationship Id="rId4" Type="http://schemas.openxmlformats.org/officeDocument/2006/relationships/hyperlink" Target="http://www.enpresa.ehu.es/p223-content/es/contenidos/informacion/emp_servicios_empresas/es_emp_se/r01hRedirectCont/contenidos/informacion/emp_se_formacion/es_emp_form/emp_formacio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772400" cy="3457575"/>
          </a:xfrm>
        </p:spPr>
        <p:txBody>
          <a:bodyPr/>
          <a:lstStyle/>
          <a:p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“Transferencia de Tecnología (TT): Organización y Sistemas. ” </a:t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2400" dirty="0" smtClean="0"/>
              <a:t>Universidad del País Vasco UPV/EHU</a:t>
            </a:r>
            <a:br>
              <a:rPr lang="es-ES" sz="2400" dirty="0" smtClean="0"/>
            </a:br>
            <a:r>
              <a:rPr lang="es-ES" sz="2400" dirty="0" smtClean="0"/>
              <a:t>20 mayo  2014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4FE5D1-CDB3-4931-8305-0FD64EA502A5}" type="slidenum">
              <a:rPr lang="es-ES" smtClean="0"/>
              <a:pPr/>
              <a:t>10</a:t>
            </a:fld>
            <a:endParaRPr lang="es-E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5253037" cy="360363"/>
          </a:xfrm>
        </p:spPr>
        <p:txBody>
          <a:bodyPr>
            <a:normAutofit/>
          </a:bodyPr>
          <a:lstStyle/>
          <a:p>
            <a:pPr eaLnBrk="1" hangingPunct="1"/>
            <a:endParaRPr lang="es-ES" sz="14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341438"/>
            <a:ext cx="6119812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z="2800" b="1" smtClean="0"/>
              <a:t>Cartera de patentes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6588125" y="115888"/>
            <a:ext cx="23050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600" dirty="0">
              <a:solidFill>
                <a:schemeClr val="bg2"/>
              </a:solidFill>
            </a:endParaRPr>
          </a:p>
        </p:txBody>
      </p:sp>
      <p:sp>
        <p:nvSpPr>
          <p:cNvPr id="14342" name="Text Box 41"/>
          <p:cNvSpPr txBox="1">
            <a:spLocks noChangeArrowheads="1"/>
          </p:cNvSpPr>
          <p:nvPr/>
        </p:nvSpPr>
        <p:spPr bwMode="auto">
          <a:xfrm>
            <a:off x="1187450" y="2133600"/>
            <a:ext cx="7416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231549" name="Group 12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5924543"/>
              </p:ext>
            </p:extLst>
          </p:nvPr>
        </p:nvGraphicFramePr>
        <p:xfrm>
          <a:off x="755566" y="2133600"/>
          <a:ext cx="7632860" cy="1223962"/>
        </p:xfrm>
        <a:graphic>
          <a:graphicData uri="http://schemas.openxmlformats.org/drawingml/2006/table">
            <a:tbl>
              <a:tblPr/>
              <a:tblGrid>
                <a:gridCol w="1080130"/>
                <a:gridCol w="648072"/>
                <a:gridCol w="654308"/>
                <a:gridCol w="750050"/>
                <a:gridCol w="750050"/>
                <a:gridCol w="750050"/>
                <a:gridCol w="750050"/>
                <a:gridCol w="750050"/>
                <a:gridCol w="636002"/>
                <a:gridCol w="864098"/>
              </a:tblGrid>
              <a:tr h="671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Patentes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</a:tr>
              <a:tr h="552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Solicitudes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2" name="Text Box 81"/>
          <p:cNvSpPr txBox="1">
            <a:spLocks noChangeArrowheads="1"/>
          </p:cNvSpPr>
          <p:nvPr/>
        </p:nvSpPr>
        <p:spPr bwMode="auto">
          <a:xfrm>
            <a:off x="1187450" y="4005263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4363" name="Text Box 120"/>
          <p:cNvSpPr txBox="1">
            <a:spLocks noChangeArrowheads="1"/>
          </p:cNvSpPr>
          <p:nvPr/>
        </p:nvSpPr>
        <p:spPr bwMode="auto">
          <a:xfrm>
            <a:off x="1000125" y="4214813"/>
            <a:ext cx="7543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s-ES" sz="2000" dirty="0"/>
              <a:t>Actualmente </a:t>
            </a:r>
            <a:r>
              <a:rPr lang="es-ES" sz="2000" dirty="0" smtClean="0"/>
              <a:t>32 patentes licenciadas: </a:t>
            </a:r>
            <a:endParaRPr lang="es-ES" sz="2000" dirty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s-ES" sz="2000" dirty="0"/>
              <a:t>Biotecnología, Química, Farmacéutica</a:t>
            </a:r>
            <a:r>
              <a:rPr lang="es-ES" sz="2000" dirty="0" smtClean="0"/>
              <a:t>,, </a:t>
            </a:r>
            <a:r>
              <a:rPr lang="es-ES" sz="2000" dirty="0" err="1"/>
              <a:t>Bioinformática</a:t>
            </a:r>
            <a:r>
              <a:rPr lang="es-ES" sz="2000" dirty="0"/>
              <a:t>, </a:t>
            </a:r>
            <a:r>
              <a:rPr lang="es-ES" sz="2000" dirty="0" err="1"/>
              <a:t>TICs</a:t>
            </a:r>
            <a:r>
              <a:rPr lang="es-ES" sz="2000" dirty="0"/>
              <a:t>, Energía (H2), Genética, Navegación y Construcciones Navales, etc.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E05A0C-567B-4F88-8C53-13080379DF7A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5613400" cy="360363"/>
          </a:xfrm>
        </p:spPr>
        <p:txBody>
          <a:bodyPr>
            <a:normAutofit/>
          </a:bodyPr>
          <a:lstStyle/>
          <a:p>
            <a:pPr eaLnBrk="1" hangingPunct="1"/>
            <a:endParaRPr lang="es-ES" dirty="0" smtClean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/>
              <a:t>Contratos de I+D con empresas</a:t>
            </a:r>
          </a:p>
          <a:p>
            <a:pPr eaLnBrk="1" hangingPunct="1">
              <a:buFontTx/>
              <a:buNone/>
            </a:pPr>
            <a:endParaRPr lang="es-ES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s-ES" dirty="0" smtClean="0"/>
              <a:t>2006		13.24 M€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dirty="0" smtClean="0"/>
              <a:t>2007		12.88 M€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dirty="0" smtClean="0"/>
              <a:t>2008		11.98 M€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dirty="0" smtClean="0"/>
              <a:t>2009		11.38 M€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dirty="0" smtClean="0"/>
              <a:t>2010		12.56 M€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dirty="0" smtClean="0"/>
              <a:t>2011		11.40 M€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dirty="0" smtClean="0"/>
              <a:t>2012		  9.37 M€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dirty="0" smtClean="0"/>
              <a:t>2013		  7.07 M€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588125" y="333375"/>
            <a:ext cx="2305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s-ES" sz="16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1388B0-9D7A-4619-A6A1-EC2905FCA7E5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5613400" cy="360363"/>
          </a:xfrm>
        </p:spPr>
        <p:txBody>
          <a:bodyPr>
            <a:normAutofit/>
          </a:bodyPr>
          <a:lstStyle/>
          <a:p>
            <a:pPr eaLnBrk="1" hangingPunct="1"/>
            <a:endParaRPr lang="es-ES" dirty="0" smtClean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idx="1"/>
          </p:nvPr>
        </p:nvSpPr>
        <p:spPr>
          <a:xfrm>
            <a:off x="1071563" y="1571625"/>
            <a:ext cx="7559675" cy="587375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</a:pPr>
            <a:r>
              <a:rPr lang="es-ES" b="1" dirty="0" smtClean="0"/>
              <a:t>Empresas de Base Tecnológica creadas y alojadas en nuestros viveros </a:t>
            </a:r>
            <a:endParaRPr lang="es-ES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588125" y="333375"/>
            <a:ext cx="2305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s-ES" sz="1600" b="1">
              <a:solidFill>
                <a:schemeClr val="bg2"/>
              </a:solidFill>
            </a:endParaRPr>
          </a:p>
        </p:txBody>
      </p:sp>
      <p:graphicFrame>
        <p:nvGraphicFramePr>
          <p:cNvPr id="7" name="Group 125"/>
          <p:cNvGraphicFramePr>
            <a:graphicFrameLocks/>
          </p:cNvGraphicFramePr>
          <p:nvPr/>
        </p:nvGraphicFramePr>
        <p:xfrm>
          <a:off x="2051720" y="3356992"/>
          <a:ext cx="5103568" cy="1223962"/>
        </p:xfrm>
        <a:graphic>
          <a:graphicData uri="http://schemas.openxmlformats.org/drawingml/2006/table">
            <a:tbl>
              <a:tblPr/>
              <a:tblGrid>
                <a:gridCol w="637946"/>
                <a:gridCol w="637946"/>
                <a:gridCol w="637946"/>
                <a:gridCol w="637946"/>
                <a:gridCol w="637946"/>
                <a:gridCol w="637946"/>
                <a:gridCol w="637946"/>
                <a:gridCol w="637946"/>
              </a:tblGrid>
              <a:tr h="671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D3"/>
                    </a:solidFill>
                  </a:tcPr>
                </a:tc>
              </a:tr>
              <a:tr h="552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EBTs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971600" y="836712"/>
            <a:ext cx="7559675" cy="5184576"/>
          </a:xfrm>
        </p:spPr>
        <p:txBody>
          <a:bodyPr/>
          <a:lstStyle/>
          <a:p>
            <a:pPr>
              <a:buNone/>
            </a:pPr>
            <a:endParaRPr lang="es-ES" sz="1400" dirty="0" smtClean="0"/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 smtClean="0">
                <a:solidFill>
                  <a:srgbClr val="00B0F0"/>
                </a:solidFill>
              </a:rPr>
              <a:t>Programas </a:t>
            </a:r>
            <a:r>
              <a:rPr lang="es-ES" sz="1400" dirty="0" err="1" smtClean="0">
                <a:solidFill>
                  <a:srgbClr val="00B0F0"/>
                </a:solidFill>
              </a:rPr>
              <a:t>Emprendizaje</a:t>
            </a:r>
            <a:r>
              <a:rPr lang="es-ES" sz="1600" dirty="0" smtClean="0"/>
              <a:t>: 	</a:t>
            </a:r>
            <a:r>
              <a:rPr lang="es-ES" sz="1600" i="1" dirty="0" err="1" smtClean="0"/>
              <a:t>Inizia</a:t>
            </a:r>
            <a:r>
              <a:rPr lang="es-ES" sz="1600" i="1" dirty="0" smtClean="0"/>
              <a:t>, 	</a:t>
            </a:r>
            <a:r>
              <a:rPr lang="es-ES" sz="1600" i="1" dirty="0" err="1" smtClean="0"/>
              <a:t>Abiatu</a:t>
            </a:r>
            <a:r>
              <a:rPr lang="es-ES" sz="1600" i="1" dirty="0" smtClean="0"/>
              <a:t>, 	</a:t>
            </a:r>
            <a:r>
              <a:rPr lang="es-ES" sz="1600" i="1" dirty="0" err="1" smtClean="0"/>
              <a:t>Entreprenari</a:t>
            </a:r>
            <a:endParaRPr lang="es-ES" sz="1600" i="1" dirty="0" smtClean="0"/>
          </a:p>
          <a:p>
            <a:pPr>
              <a:buNone/>
            </a:pPr>
            <a:r>
              <a:rPr lang="es-ES" sz="1200" dirty="0" smtClean="0"/>
              <a:t>Desde el año 2000 </a:t>
            </a:r>
            <a:r>
              <a:rPr lang="es-ES" sz="1400" dirty="0" smtClean="0"/>
              <a:t>:	</a:t>
            </a:r>
            <a:r>
              <a:rPr lang="es-ES" sz="1400" i="1" dirty="0" smtClean="0"/>
              <a:t>135 empresas ( &gt;92%), 580puesto de trabajo, 48M€</a:t>
            </a:r>
          </a:p>
          <a:p>
            <a:pPr>
              <a:buNone/>
            </a:pPr>
            <a:endParaRPr lang="es-ES" sz="1600" i="1" dirty="0" smtClean="0"/>
          </a:p>
          <a:p>
            <a:pPr>
              <a:buNone/>
            </a:pPr>
            <a:endParaRPr lang="es-ES" sz="1600" i="1" dirty="0" smtClean="0"/>
          </a:p>
          <a:p>
            <a:pPr>
              <a:buNone/>
            </a:pPr>
            <a:endParaRPr lang="es-ES" sz="1600" i="1" dirty="0" smtClean="0"/>
          </a:p>
          <a:p>
            <a:pPr>
              <a:buNone/>
            </a:pPr>
            <a:r>
              <a:rPr lang="es-ES" sz="1600" i="1" dirty="0" smtClean="0">
                <a:solidFill>
                  <a:srgbClr val="00B0F0"/>
                </a:solidFill>
              </a:rPr>
              <a:t>Encuentros Sectoriales: </a:t>
            </a:r>
            <a:r>
              <a:rPr lang="es-ES" sz="1600" i="1" dirty="0" smtClean="0"/>
              <a:t>	21 realizados, de sectores diversos</a:t>
            </a:r>
          </a:p>
          <a:p>
            <a:pPr>
              <a:buNone/>
            </a:pPr>
            <a:r>
              <a:rPr lang="es-ES" sz="1400" i="1" dirty="0" smtClean="0"/>
              <a:t>215 </a:t>
            </a:r>
            <a:r>
              <a:rPr lang="es-ES" sz="1400" i="1" dirty="0" err="1" smtClean="0"/>
              <a:t>lineas</a:t>
            </a:r>
            <a:r>
              <a:rPr lang="es-ES" sz="1400" i="1" dirty="0" smtClean="0"/>
              <a:t> de investigación presentadas ;  303 empresas/Instituciones  participantes</a:t>
            </a:r>
          </a:p>
          <a:p>
            <a:pPr>
              <a:buNone/>
            </a:pPr>
            <a:endParaRPr lang="es-ES" sz="1600" i="1" dirty="0" smtClean="0"/>
          </a:p>
          <a:p>
            <a:pPr>
              <a:buNone/>
            </a:pPr>
            <a:endParaRPr lang="es-ES" sz="1600" i="1" dirty="0" smtClean="0"/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684837" cy="360363"/>
          </a:xfrm>
        </p:spPr>
        <p:txBody>
          <a:bodyPr/>
          <a:lstStyle/>
          <a:p>
            <a:pPr algn="ctr"/>
            <a:r>
              <a:rPr lang="es-ES" sz="1400" dirty="0" smtClean="0"/>
              <a:t/>
            </a:r>
            <a:br>
              <a:rPr lang="es-ES" sz="1400" dirty="0" smtClean="0"/>
            </a:br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628775"/>
            <a:ext cx="7559675" cy="4319588"/>
          </a:xfrm>
        </p:spPr>
        <p:txBody>
          <a:bodyPr/>
          <a:lstStyle/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i="1" dirty="0" smtClean="0"/>
              <a:t>Pero en la situación actual, …todo esto no es suficiente…</a:t>
            </a:r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684837" cy="360363"/>
          </a:xfrm>
        </p:spPr>
        <p:txBody>
          <a:bodyPr/>
          <a:lstStyle/>
          <a:p>
            <a:pPr algn="ctr"/>
            <a:r>
              <a:rPr lang="es-ES" sz="1400" dirty="0" smtClean="0"/>
              <a:t/>
            </a:r>
            <a:br>
              <a:rPr lang="es-ES" sz="1400" dirty="0" smtClean="0"/>
            </a:br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628775"/>
            <a:ext cx="7559675" cy="4319588"/>
          </a:xfrm>
        </p:spPr>
        <p:txBody>
          <a:bodyPr/>
          <a:lstStyle/>
          <a:p>
            <a:pPr algn="ctr">
              <a:buNone/>
            </a:pPr>
            <a:r>
              <a:rPr lang="es-ES" sz="4000" i="1" dirty="0" smtClean="0"/>
              <a:t>….Se ha de utilizar el ingenio, la creatividad y los medios disponibles para conseguir recursos necesarios para la investigación….</a:t>
            </a:r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684837" cy="360363"/>
          </a:xfrm>
        </p:spPr>
        <p:txBody>
          <a:bodyPr/>
          <a:lstStyle/>
          <a:p>
            <a:pPr algn="ctr"/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628775"/>
            <a:ext cx="7559675" cy="4319588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s-ES" sz="3600" i="1" dirty="0" err="1" smtClean="0"/>
              <a:t>Univalue</a:t>
            </a:r>
            <a:r>
              <a:rPr lang="es-ES" sz="3600" i="1" dirty="0" smtClean="0"/>
              <a:t> valorización S.L.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i="1" dirty="0" smtClean="0"/>
              <a:t>Uso de las nuevas tecnologías para transferir.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i="1" dirty="0" smtClean="0"/>
              <a:t>Programa “Generando confianza</a:t>
            </a:r>
            <a:r>
              <a:rPr lang="es-ES" sz="4000" i="1" dirty="0" smtClean="0"/>
              <a:t>”.</a:t>
            </a:r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16</a:t>
            </a:fld>
            <a:endParaRPr lang="es-E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684837" cy="360363"/>
          </a:xfrm>
        </p:spPr>
        <p:txBody>
          <a:bodyPr/>
          <a:lstStyle/>
          <a:p>
            <a:pPr algn="ctr"/>
            <a:r>
              <a:rPr lang="es-ES" sz="1400" dirty="0" smtClean="0"/>
              <a:t/>
            </a:r>
            <a:br>
              <a:rPr lang="es-ES" sz="1400" dirty="0" smtClean="0"/>
            </a:br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2267744" y="692696"/>
            <a:ext cx="4498827" cy="5184576"/>
          </a:xfrm>
        </p:spPr>
        <p:txBody>
          <a:bodyPr/>
          <a:lstStyle/>
          <a:p>
            <a:pPr>
              <a:buNone/>
            </a:pPr>
            <a:endParaRPr lang="es-ES" sz="1400" dirty="0" smtClean="0"/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endParaRPr lang="es-ES" sz="1400" dirty="0" smtClean="0"/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>
                <a:solidFill>
                  <a:srgbClr val="000000"/>
                </a:solidFill>
              </a:rPr>
              <a:pPr/>
              <a:t>17</a:t>
            </a:fld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-171400"/>
            <a:ext cx="5684837" cy="531763"/>
          </a:xfrm>
        </p:spPr>
        <p:txBody>
          <a:bodyPr/>
          <a:lstStyle/>
          <a:p>
            <a:pPr algn="ctr"/>
            <a:r>
              <a:rPr lang="es-ES" sz="1400" dirty="0" smtClean="0"/>
              <a:t/>
            </a:r>
            <a:br>
              <a:rPr lang="es-ES" sz="1400" dirty="0" smtClean="0"/>
            </a:br>
            <a:endParaRPr lang="es-ES" sz="1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1340768"/>
            <a:ext cx="410445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 smtClean="0">
                <a:solidFill>
                  <a:srgbClr val="000000"/>
                </a:solidFill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La UPV/EHU, ha diseñado e implementado el proyecto UNIVALUE, el cual ha sido auspiciado por el Grupo G9 de Universidades  y todas ellas han fundado </a:t>
            </a:r>
            <a:r>
              <a:rPr lang="es-ES" i="1" dirty="0" err="1" smtClean="0">
                <a:solidFill>
                  <a:srgbClr val="000000"/>
                </a:solidFill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Univalue</a:t>
            </a:r>
            <a:r>
              <a:rPr lang="es-ES" i="1" dirty="0" smtClean="0">
                <a:solidFill>
                  <a:srgbClr val="000000"/>
                </a:solidFill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valorización S.L. que comenzó su actividad plena en octubre 2011</a:t>
            </a:r>
          </a:p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75656" y="4581128"/>
            <a:ext cx="45720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Baskerville Old Face" pitchFamily="18" charset="0"/>
              </a:rPr>
              <a:t>Misión:</a:t>
            </a:r>
          </a:p>
          <a:p>
            <a:r>
              <a:rPr lang="es-ES" i="1" dirty="0" smtClean="0">
                <a:solidFill>
                  <a:srgbClr val="000000"/>
                </a:solidFill>
                <a:latin typeface="Baskerville Old Face" pitchFamily="18" charset="0"/>
              </a:rPr>
              <a:t>Canalizar, calcular el valor, identificar sectores de ubicación en el mercado, promocionar y comercializar el conocimiento y los resultados factibles de transferir procedentes de la investigación universitaria</a:t>
            </a:r>
            <a:endParaRPr lang="es-ES" i="1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44208" y="5013176"/>
            <a:ext cx="25202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>
                <a:solidFill>
                  <a:srgbClr val="000000"/>
                </a:solidFill>
                <a:latin typeface="Baskerville Old Face" pitchFamily="18" charset="0"/>
              </a:rPr>
              <a:t>Actualmente gestionando 165 Patentes y Tecnologías </a:t>
            </a:r>
          </a:p>
          <a:p>
            <a:r>
              <a:rPr lang="es-ES" i="1" dirty="0" smtClean="0">
                <a:solidFill>
                  <a:srgbClr val="000000"/>
                </a:solidFill>
                <a:latin typeface="Baskerville Old Face" pitchFamily="18" charset="0"/>
              </a:rPr>
              <a:t>6 personas; Capital 1 M€</a:t>
            </a:r>
            <a:endParaRPr lang="es-ES" i="1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043608" y="1268760"/>
            <a:ext cx="7559675" cy="43195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endParaRPr lang="es-ES" sz="2800" b="1" dirty="0" smtClean="0"/>
          </a:p>
          <a:p>
            <a:pPr algn="ctr" eaLnBrk="1" hangingPunct="1">
              <a:buFontTx/>
              <a:buNone/>
            </a:pPr>
            <a:r>
              <a:rPr lang="es-ES" sz="6000" b="1" dirty="0" smtClean="0">
                <a:solidFill>
                  <a:srgbClr val="00B0F0"/>
                </a:solidFill>
              </a:rPr>
              <a:t>Estrategia 1(NTS)</a:t>
            </a:r>
          </a:p>
          <a:p>
            <a:pPr algn="ctr" eaLnBrk="1" hangingPunct="1">
              <a:buFontTx/>
              <a:buNone/>
            </a:pPr>
            <a:endParaRPr lang="es-ES" sz="6000" b="1" dirty="0" smtClean="0"/>
          </a:p>
          <a:p>
            <a:pPr algn="ctr" eaLnBrk="1" hangingPunct="1">
              <a:buFontTx/>
              <a:buNone/>
            </a:pPr>
            <a:r>
              <a:rPr lang="es-ES" sz="6000" b="1" dirty="0" smtClean="0"/>
              <a:t>Conocimiento</a:t>
            </a:r>
          </a:p>
          <a:p>
            <a:pPr algn="ctr" eaLnBrk="1" hangingPunct="1">
              <a:buFontTx/>
              <a:buNone/>
            </a:pPr>
            <a:r>
              <a:rPr lang="es-ES" sz="6000" b="1" dirty="0" smtClean="0"/>
              <a:t>+</a:t>
            </a:r>
          </a:p>
          <a:p>
            <a:pPr algn="ctr" eaLnBrk="1" hangingPunct="1">
              <a:buFontTx/>
              <a:buNone/>
            </a:pPr>
            <a:r>
              <a:rPr lang="es-ES" sz="6000" b="1" dirty="0" smtClean="0"/>
              <a:t>Últimas Tecnologías</a:t>
            </a:r>
            <a:endParaRPr lang="es-ES" sz="4400" b="1" dirty="0" smtClean="0"/>
          </a:p>
          <a:p>
            <a:pPr algn="just"/>
            <a:endParaRPr lang="es-ES" dirty="0" smtClean="0"/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18</a:t>
            </a:fld>
            <a:endParaRPr lang="es-E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588125" y="333375"/>
            <a:ext cx="23050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600" dirty="0">
              <a:solidFill>
                <a:schemeClr val="bg2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684837" cy="360363"/>
          </a:xfrm>
        </p:spPr>
        <p:txBody>
          <a:bodyPr>
            <a:normAutofit/>
          </a:bodyPr>
          <a:lstStyle/>
          <a:p>
            <a:pPr algn="ctr" eaLnBrk="1" hangingPunct="1"/>
            <a:endParaRPr lang="es-ES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628775"/>
            <a:ext cx="7559675" cy="4319588"/>
          </a:xfrm>
        </p:spPr>
        <p:txBody>
          <a:bodyPr/>
          <a:lstStyle/>
          <a:p>
            <a:pPr>
              <a:buNone/>
            </a:pPr>
            <a:r>
              <a:rPr lang="es-ES" sz="2400" b="1" i="1" dirty="0" smtClean="0"/>
              <a:t>Sutura de una válvula mitral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Grabación, 8-10.000€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2 minutos de emisión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Descarga selectiva.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20€/des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4000x20=80.000€</a:t>
            </a:r>
          </a:p>
          <a:p>
            <a:endParaRPr lang="es-ES" dirty="0" smtClean="0"/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19</a:t>
            </a:fld>
            <a:endParaRPr lang="es-E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588125" y="333375"/>
            <a:ext cx="23050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600" dirty="0">
              <a:solidFill>
                <a:schemeClr val="bg2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684837" cy="360363"/>
          </a:xfrm>
        </p:spPr>
        <p:txBody>
          <a:bodyPr>
            <a:normAutofit/>
          </a:bodyPr>
          <a:lstStyle/>
          <a:p>
            <a:pPr algn="ctr" eaLnBrk="1" hangingPunct="1"/>
            <a:endParaRPr lang="es-ES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628775"/>
            <a:ext cx="7559675" cy="4319588"/>
          </a:xfrm>
        </p:spPr>
        <p:txBody>
          <a:bodyPr/>
          <a:lstStyle/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i="1" dirty="0" smtClean="0"/>
              <a:t>EL CONTEXTO</a:t>
            </a:r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684837" cy="360363"/>
          </a:xfrm>
        </p:spPr>
        <p:txBody>
          <a:bodyPr/>
          <a:lstStyle/>
          <a:p>
            <a:pPr algn="ctr"/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628775"/>
            <a:ext cx="7559675" cy="43195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ES" sz="2800" b="1" dirty="0" smtClean="0"/>
          </a:p>
          <a:p>
            <a:pPr>
              <a:buNone/>
            </a:pPr>
            <a:r>
              <a:rPr lang="es-ES" sz="2400" dirty="0" smtClean="0"/>
              <a:t>Requisitos: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Conocimiento</a:t>
            </a:r>
          </a:p>
          <a:p>
            <a:pPr>
              <a:buFont typeface="Wingdings" pitchFamily="2" charset="2"/>
              <a:buChar char="q"/>
            </a:pPr>
            <a:endParaRPr lang="es-ES" dirty="0" smtClean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Recursos Técnicos</a:t>
            </a:r>
          </a:p>
          <a:p>
            <a:pPr>
              <a:buFont typeface="Wingdings" pitchFamily="2" charset="2"/>
              <a:buChar char="q"/>
            </a:pPr>
            <a:endParaRPr lang="es-ES" dirty="0" smtClean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OTRI dotada de personal activo comercialmente.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20</a:t>
            </a:fld>
            <a:endParaRPr lang="es-E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588125" y="333375"/>
            <a:ext cx="23050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600" dirty="0">
              <a:solidFill>
                <a:schemeClr val="bg2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684837" cy="360363"/>
          </a:xfrm>
        </p:spPr>
        <p:txBody>
          <a:bodyPr>
            <a:normAutofit/>
          </a:bodyPr>
          <a:lstStyle/>
          <a:p>
            <a:pPr algn="ctr" eaLnBrk="1" hangingPunct="1"/>
            <a:endParaRPr lang="es-ES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628775"/>
            <a:ext cx="7559675" cy="4319588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Programa “Generando confianza”</a:t>
            </a:r>
          </a:p>
          <a:p>
            <a:pPr>
              <a:buNone/>
            </a:pPr>
            <a:endParaRPr lang="es-ES" dirty="0" smtClean="0"/>
          </a:p>
          <a:p>
            <a:pPr algn="just">
              <a:buNone/>
            </a:pPr>
            <a:r>
              <a:rPr lang="es-ES" sz="2000" i="1" dirty="0" smtClean="0"/>
              <a:t>Entrelazar de forma sencilla y natural  los mundos académicos y empresarial, mediante el conocimiento mutuo, sin objetivos crematísticos iniciales, que se aproveche el caudal de conocimiento  existente en el ámbito académico, y genere una  confianza mutua entre las partes.</a:t>
            </a:r>
            <a:endParaRPr lang="es-ES" sz="2000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21</a:t>
            </a:fld>
            <a:endParaRPr lang="es-E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588125" y="333375"/>
            <a:ext cx="23050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600" dirty="0">
              <a:solidFill>
                <a:schemeClr val="bg2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684837" cy="360363"/>
          </a:xfrm>
        </p:spPr>
        <p:txBody>
          <a:bodyPr>
            <a:normAutofit/>
          </a:bodyPr>
          <a:lstStyle/>
          <a:p>
            <a:pPr algn="ctr" eaLnBrk="1" hangingPunct="1"/>
            <a:endParaRPr lang="es-ES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E6B6E3-72C5-45CA-860A-1C36820BFBA1}" type="slidenum">
              <a:rPr lang="es-ES" smtClean="0"/>
              <a:pPr/>
              <a:t>22</a:t>
            </a:fld>
            <a:endParaRPr lang="es-E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188640"/>
            <a:ext cx="5113337" cy="360363"/>
          </a:xfrm>
        </p:spPr>
        <p:txBody>
          <a:bodyPr/>
          <a:lstStyle/>
          <a:p>
            <a:pPr algn="ctr" eaLnBrk="1" hangingPunct="1"/>
            <a:r>
              <a:rPr lang="es-ES" sz="1400" dirty="0" smtClean="0"/>
              <a:t>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836613"/>
            <a:ext cx="7559675" cy="4175125"/>
          </a:xfrm>
        </p:spPr>
        <p:txBody>
          <a:bodyPr/>
          <a:lstStyle/>
          <a:p>
            <a:pPr algn="ctr">
              <a:buFontTx/>
              <a:buNone/>
            </a:pPr>
            <a:endParaRPr lang="es-ES" sz="3200" dirty="0" smtClean="0"/>
          </a:p>
          <a:p>
            <a:pPr algn="ctr">
              <a:buFontTx/>
              <a:buNone/>
            </a:pPr>
            <a:endParaRPr lang="es-ES" sz="3200" dirty="0" smtClean="0"/>
          </a:p>
          <a:p>
            <a:pPr algn="ctr">
              <a:buFontTx/>
              <a:buNone/>
            </a:pPr>
            <a:r>
              <a:rPr lang="es-ES" sz="4400" dirty="0" err="1" smtClean="0"/>
              <a:t>Eskerrik</a:t>
            </a:r>
            <a:r>
              <a:rPr lang="es-ES" sz="4400" dirty="0" smtClean="0"/>
              <a:t> </a:t>
            </a:r>
            <a:r>
              <a:rPr lang="es-ES" sz="4400" dirty="0" err="1" smtClean="0"/>
              <a:t>asko</a:t>
            </a:r>
            <a:endParaRPr lang="es-ES" sz="4400" dirty="0" smtClean="0"/>
          </a:p>
          <a:p>
            <a:pPr algn="ctr">
              <a:buFontTx/>
              <a:buNone/>
            </a:pPr>
            <a:endParaRPr lang="es-ES" sz="3200" dirty="0" smtClean="0"/>
          </a:p>
          <a:p>
            <a:pPr algn="ctr">
              <a:buFontTx/>
              <a:buNone/>
            </a:pPr>
            <a:r>
              <a:rPr lang="es-ES" sz="3200" dirty="0" smtClean="0"/>
              <a:t>Iñaki Largo</a:t>
            </a:r>
          </a:p>
          <a:p>
            <a:pPr algn="ctr">
              <a:buFontTx/>
              <a:buNone/>
            </a:pPr>
            <a:r>
              <a:rPr lang="es-ES" sz="1800" dirty="0" smtClean="0"/>
              <a:t>Dirección de Relaciones con la Empresa</a:t>
            </a:r>
          </a:p>
          <a:p>
            <a:pPr algn="ctr">
              <a:buFontTx/>
              <a:buNone/>
            </a:pPr>
            <a:r>
              <a:rPr lang="es-ES" sz="3200" dirty="0" smtClean="0"/>
              <a:t> </a:t>
            </a:r>
          </a:p>
          <a:p>
            <a:pPr algn="ctr">
              <a:buFontTx/>
              <a:buNone/>
            </a:pPr>
            <a:r>
              <a:rPr lang="es-ES" sz="1800" dirty="0" smtClean="0">
                <a:hlinkClick r:id="rId2"/>
              </a:rPr>
              <a:t>ignacio.largo@ehu.es</a:t>
            </a:r>
            <a:r>
              <a:rPr lang="es-ES" sz="1800" dirty="0" smtClean="0"/>
              <a:t> </a:t>
            </a:r>
          </a:p>
          <a:p>
            <a:pPr algn="ctr">
              <a:buFontTx/>
              <a:buNone/>
            </a:pPr>
            <a:endParaRPr lang="es-ES" sz="1800" dirty="0" smtClean="0">
              <a:hlinkClick r:id="rId3"/>
            </a:endParaRPr>
          </a:p>
          <a:p>
            <a:pPr algn="ctr">
              <a:buFontTx/>
              <a:buNone/>
            </a:pPr>
            <a:endParaRPr lang="es-ES" sz="3200" dirty="0" smtClean="0"/>
          </a:p>
          <a:p>
            <a:pPr algn="ctr">
              <a:buFontTx/>
              <a:buNone/>
            </a:pPr>
            <a:endParaRPr lang="es-ES" sz="3200" dirty="0" smtClean="0"/>
          </a:p>
          <a:p>
            <a:pPr eaLnBrk="1" hangingPunct="1"/>
            <a:endParaRPr lang="es-ES" dirty="0" smtClean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588125" y="188913"/>
            <a:ext cx="23050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6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628775"/>
            <a:ext cx="7559675" cy="4319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/>
              <a:t>La Universidad del País Vasco UPV/EHU</a:t>
            </a:r>
          </a:p>
          <a:p>
            <a:pPr algn="ctr" eaLnBrk="1" hangingPunct="1">
              <a:buFontTx/>
              <a:buNone/>
            </a:pPr>
            <a:endParaRPr lang="es-ES" sz="2000" b="1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s-ES" sz="2000" dirty="0" smtClean="0"/>
              <a:t>47.000 alumnos</a:t>
            </a:r>
          </a:p>
          <a:p>
            <a:pPr marL="457200" lvl="1" indent="0" eaLnBrk="1" hangingPunct="1">
              <a:buNone/>
            </a:pPr>
            <a:r>
              <a:rPr lang="es-ES" sz="1600" smtClean="0"/>
              <a:t>40.000 </a:t>
            </a:r>
            <a:r>
              <a:rPr lang="es-ES" sz="1600" dirty="0" smtClean="0"/>
              <a:t>Grado, 2.500  Posgrado, </a:t>
            </a:r>
            <a:r>
              <a:rPr lang="es-ES" sz="1600" smtClean="0"/>
              <a:t>3.500 Doctorado, 800 EC, 200 A3E</a:t>
            </a:r>
            <a:endParaRPr lang="es-ES" sz="16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s-ES" sz="2000" dirty="0" smtClean="0"/>
              <a:t>31 centros; 3 campus (Araba, Bizkaia y </a:t>
            </a:r>
            <a:r>
              <a:rPr lang="es-ES" sz="2000" dirty="0" err="1" smtClean="0"/>
              <a:t>Gipuzkoa</a:t>
            </a:r>
            <a:r>
              <a:rPr lang="es-ES" sz="2000" dirty="0" smtClean="0"/>
              <a:t>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sz="2000" dirty="0" smtClean="0"/>
              <a:t>108 departamentos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sz="2000" dirty="0" smtClean="0"/>
              <a:t>18 institutos de investigación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sz="2000" dirty="0" smtClean="0"/>
              <a:t>4.900 profesores/investigadores 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sz="2000" dirty="0" smtClean="0"/>
              <a:t>1.700 profesionales de administración y servicios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s-ES" sz="2000" dirty="0" smtClean="0"/>
              <a:t>3.000 Doctores</a:t>
            </a:r>
          </a:p>
          <a:p>
            <a:pPr marL="357188" eaLnBrk="1" hangingPunct="1">
              <a:buFont typeface="Wingdings" pitchFamily="2" charset="2"/>
              <a:buChar char="q"/>
            </a:pPr>
            <a:r>
              <a:rPr lang="es-ES" sz="2000" dirty="0" smtClean="0"/>
              <a:t>400 M€ de Presupuesto </a:t>
            </a:r>
          </a:p>
          <a:p>
            <a:pPr marL="14288" indent="0" eaLnBrk="1" hangingPunct="1">
              <a:buNone/>
            </a:pPr>
            <a:r>
              <a:rPr lang="es-ES" sz="2000" dirty="0"/>
              <a:t>	</a:t>
            </a:r>
            <a:r>
              <a:rPr lang="es-ES" sz="2000" dirty="0" smtClean="0"/>
              <a:t>(77% subvención, 13% tasas, 10% ingreso propio)</a:t>
            </a:r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684837" cy="360363"/>
          </a:xfrm>
        </p:spPr>
        <p:txBody>
          <a:bodyPr/>
          <a:lstStyle/>
          <a:p>
            <a:pPr algn="ctr"/>
            <a:r>
              <a:rPr lang="es-ES" sz="1400" dirty="0" smtClean="0"/>
              <a:t/>
            </a:r>
            <a:br>
              <a:rPr lang="es-ES" sz="1400" dirty="0" smtClean="0"/>
            </a:br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Algunas cifras relativas a la Investigación</a:t>
            </a:r>
          </a:p>
          <a:p>
            <a:endParaRPr lang="es-ES" dirty="0"/>
          </a:p>
          <a:p>
            <a:r>
              <a:rPr lang="es-ES" dirty="0" smtClean="0"/>
              <a:t>3.500 alumnos de doctorado</a:t>
            </a:r>
          </a:p>
          <a:p>
            <a:r>
              <a:rPr lang="es-ES" dirty="0" smtClean="0"/>
              <a:t>380 tesis doctorales/año</a:t>
            </a:r>
          </a:p>
          <a:p>
            <a:r>
              <a:rPr lang="es-ES" dirty="0" smtClean="0"/>
              <a:t>2.000 artículos/año JCR</a:t>
            </a:r>
          </a:p>
          <a:p>
            <a:r>
              <a:rPr lang="es-ES" dirty="0" smtClean="0"/>
              <a:t>625 proyectos nuevos/año en convocatorias competitivas</a:t>
            </a:r>
          </a:p>
          <a:p>
            <a:r>
              <a:rPr lang="es-ES" dirty="0" smtClean="0"/>
              <a:t>29 M€ en proyectos nuevos/año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E7D45-D6DE-4D4D-896D-46CEBDDB701C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16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043608" y="1052736"/>
            <a:ext cx="7559675" cy="43195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ES" b="1" dirty="0" smtClean="0"/>
          </a:p>
          <a:p>
            <a:pPr eaLnBrk="1" hangingPunct="1">
              <a:buFontTx/>
              <a:buNone/>
            </a:pPr>
            <a:r>
              <a:rPr lang="es-ES" b="1" dirty="0" smtClean="0"/>
              <a:t>Nuestros investigadores</a:t>
            </a:r>
          </a:p>
          <a:p>
            <a:pPr eaLnBrk="1" hangingPunct="1">
              <a:buNone/>
            </a:pPr>
            <a:endParaRPr lang="es-ES" sz="1200" dirty="0" smtClean="0"/>
          </a:p>
          <a:p>
            <a:pPr eaLnBrk="1" hangingPunct="1">
              <a:buNone/>
            </a:pPr>
            <a:r>
              <a:rPr lang="es-ES" dirty="0" smtClean="0"/>
              <a:t>Generan más del 60% de la investigación con visibilidad internacional de la CAPV</a:t>
            </a:r>
          </a:p>
          <a:p>
            <a:pPr eaLnBrk="1" hangingPunct="1">
              <a:buNone/>
            </a:pPr>
            <a:endParaRPr lang="es-ES" sz="1100" dirty="0" smtClean="0"/>
          </a:p>
          <a:p>
            <a:pPr eaLnBrk="1" hangingPunct="1">
              <a:buNone/>
            </a:pPr>
            <a:r>
              <a:rPr lang="es-ES" dirty="0" smtClean="0"/>
              <a:t>Integran 220 grupos consolidados</a:t>
            </a:r>
          </a:p>
          <a:p>
            <a:pPr eaLnBrk="1" hangingPunct="1">
              <a:buNone/>
            </a:pPr>
            <a:endParaRPr lang="es-ES" sz="1100" dirty="0" smtClean="0"/>
          </a:p>
          <a:p>
            <a:pPr eaLnBrk="1" hangingPunct="1">
              <a:buNone/>
            </a:pPr>
            <a:r>
              <a:rPr lang="es-ES" dirty="0" smtClean="0"/>
              <a:t>Forman 380 equipos de investigación </a:t>
            </a:r>
          </a:p>
          <a:p>
            <a:pPr eaLnBrk="1" hangingPunct="1">
              <a:buNone/>
            </a:pPr>
            <a:endParaRPr lang="es-ES" sz="1100" dirty="0" smtClean="0"/>
          </a:p>
          <a:p>
            <a:pPr eaLnBrk="1" hangingPunct="1">
              <a:buNone/>
            </a:pPr>
            <a:r>
              <a:rPr lang="es-ES" i="1" dirty="0" smtClean="0"/>
              <a:t>Al día de hoy, 3000 Doctores están trabajando en la generación del Conocimiento y su Transferencia</a:t>
            </a:r>
          </a:p>
          <a:p>
            <a:pPr algn="r">
              <a:buNone/>
            </a:pPr>
            <a:r>
              <a:rPr lang="es-ES" i="1" dirty="0" smtClean="0"/>
              <a:t>…….?</a:t>
            </a:r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684837" cy="360363"/>
          </a:xfrm>
        </p:spPr>
        <p:txBody>
          <a:bodyPr/>
          <a:lstStyle/>
          <a:p>
            <a:pPr algn="ctr"/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DEBCA7-48AA-4D1E-8137-557F5BE7632D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5113337" cy="360363"/>
          </a:xfrm>
        </p:spPr>
        <p:txBody>
          <a:bodyPr>
            <a:normAutofit/>
          </a:bodyPr>
          <a:lstStyle/>
          <a:p>
            <a:pPr eaLnBrk="1" hangingPunct="1"/>
            <a:endParaRPr lang="es-ES" sz="1400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052736"/>
            <a:ext cx="7559675" cy="45354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s-ES" sz="2800" b="1" dirty="0" smtClean="0"/>
              <a:t>TT: Posibilidades de colaboración en </a:t>
            </a:r>
            <a:r>
              <a:rPr lang="es-ES" sz="2800" b="1" dirty="0" err="1" smtClean="0"/>
              <a:t>I+D+i</a:t>
            </a:r>
            <a:endParaRPr lang="es-ES" sz="28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hlinkClick r:id="rId2"/>
              </a:rPr>
              <a:t>Colaboración en I+D</a:t>
            </a:r>
            <a:r>
              <a:rPr lang="es-ES" sz="20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dirty="0" smtClean="0"/>
              <a:t>Contratos y proyectos de investigación. En contacto directo con la empresa.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dirty="0" smtClean="0"/>
              <a:t>Servicios Generales de Investigación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hlinkClick r:id="rId3"/>
              </a:rPr>
              <a:t>Asesoramiento</a:t>
            </a:r>
            <a:r>
              <a:rPr lang="es-ES" sz="2000" dirty="0" smtClean="0"/>
              <a:t> Proyectos de apoyo a información sobre una materia solicitada.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hlinkClick r:id="rId4"/>
              </a:rPr>
              <a:t>Formación</a:t>
            </a:r>
            <a:r>
              <a:rPr lang="es-ES" sz="2000" dirty="0" smtClean="0"/>
              <a:t> Diseñada en función de las especificaciones concretas realizadas por la empresa.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hlinkClick r:id="rId5"/>
              </a:rPr>
              <a:t>Patentes</a:t>
            </a:r>
            <a:r>
              <a:rPr lang="es-ES" sz="2000" dirty="0" smtClean="0"/>
              <a:t> Traspaso de conocimiento a las empresas que lo demanden.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hlinkClick r:id="rId6"/>
              </a:rPr>
              <a:t>Programas de creación de empresas</a:t>
            </a:r>
            <a:r>
              <a:rPr lang="es-ES" sz="2000" dirty="0" smtClean="0"/>
              <a:t> Ubicación, acompañamiento y servicio a empresas nacidas en el seno de la Universidad.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s-ES" sz="2000" b="1" dirty="0" smtClean="0">
                <a:hlinkClick r:id="rId7"/>
              </a:rPr>
              <a:t>Aulas Universidad-Empresa</a:t>
            </a:r>
            <a:r>
              <a:rPr lang="es-ES" sz="2000" dirty="0" smtClean="0"/>
              <a:t> Participación de alumnos en el desarrollo de proyectos de las empresas que las financian.</a:t>
            </a:r>
          </a:p>
          <a:p>
            <a:pPr marL="0" indent="0" eaLnBrk="1" hangingPunct="1">
              <a:lnSpc>
                <a:spcPct val="80000"/>
              </a:lnSpc>
            </a:pPr>
            <a:endParaRPr lang="es-ES" sz="2000" dirty="0" smtClean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588125" y="188913"/>
            <a:ext cx="23050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6013" y="1341438"/>
            <a:ext cx="7559675" cy="4463826"/>
          </a:xfrm>
        </p:spPr>
        <p:txBody>
          <a:bodyPr/>
          <a:lstStyle/>
          <a:p>
            <a:r>
              <a:rPr lang="es-ES" b="1" dirty="0" smtClean="0"/>
              <a:t>Organigrama del Servicio de Relaciones con Empresas</a:t>
            </a:r>
          </a:p>
          <a:p>
            <a:endParaRPr lang="es-ES" b="1" dirty="0"/>
          </a:p>
          <a:p>
            <a:r>
              <a:rPr lang="es-ES" sz="2000" b="1" dirty="0" smtClean="0"/>
              <a:t>Rector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Vicerrector de Investigación / VR Relaciones con la Empresa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Servicio </a:t>
            </a:r>
            <a:r>
              <a:rPr lang="es-ES" sz="2000" b="1" dirty="0" err="1" smtClean="0"/>
              <a:t>Relac</a:t>
            </a:r>
            <a:r>
              <a:rPr lang="es-ES" sz="2000" b="1" dirty="0" smtClean="0"/>
              <a:t>. Empresa	EUSKOIKER (Fundación (UE)</a:t>
            </a:r>
          </a:p>
          <a:p>
            <a:pPr marL="0" indent="0">
              <a:buNone/>
            </a:pPr>
            <a:r>
              <a:rPr lang="es-ES" sz="2000" b="1" dirty="0" smtClean="0"/>
              <a:t>	Director		Director</a:t>
            </a:r>
          </a:p>
          <a:p>
            <a:pPr marL="0" indent="0">
              <a:buNone/>
            </a:pPr>
            <a:r>
              <a:rPr lang="es-ES" sz="2000" b="1" dirty="0"/>
              <a:t>	</a:t>
            </a:r>
            <a:r>
              <a:rPr lang="es-ES" sz="2000" b="1" dirty="0" smtClean="0"/>
              <a:t>OTRI (5 personas)	(3 personas)</a:t>
            </a:r>
          </a:p>
          <a:p>
            <a:pPr marL="0" indent="0">
              <a:buNone/>
            </a:pPr>
            <a:r>
              <a:rPr lang="es-ES" sz="2000" b="1" dirty="0" smtClean="0"/>
              <a:t>       BIC BERRILAN (3 </a:t>
            </a:r>
            <a:r>
              <a:rPr lang="es-ES" sz="2000" b="1" dirty="0" err="1" smtClean="0"/>
              <a:t>pax</a:t>
            </a:r>
            <a:r>
              <a:rPr lang="es-ES" sz="2000" b="1" dirty="0" smtClean="0"/>
              <a:t>)	</a:t>
            </a:r>
            <a:endParaRPr lang="es-ES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E7D45-D6DE-4D4D-896D-46CEBDDB701C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9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700808"/>
            <a:ext cx="7559675" cy="4319588"/>
          </a:xfrm>
        </p:spPr>
        <p:txBody>
          <a:bodyPr/>
          <a:lstStyle/>
          <a:p>
            <a:pPr algn="ctr">
              <a:buNone/>
            </a:pPr>
            <a:endParaRPr lang="es-ES" sz="4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b="1" dirty="0" smtClean="0"/>
              <a:t>Relaciones con la Empresa:</a:t>
            </a:r>
          </a:p>
          <a:p>
            <a:pPr eaLnBrk="1" hangingPunct="1">
              <a:buFont typeface="Wingdings" pitchFamily="2" charset="2"/>
              <a:buNone/>
            </a:pPr>
            <a:endParaRPr lang="es-ES" sz="2000" dirty="0" smtClean="0"/>
          </a:p>
          <a:p>
            <a:pPr eaLnBrk="1" hangingPunct="1"/>
            <a:r>
              <a:rPr lang="es-ES" sz="2000" dirty="0" smtClean="0"/>
              <a:t>	Patentes</a:t>
            </a:r>
          </a:p>
          <a:p>
            <a:pPr eaLnBrk="1" hangingPunct="1"/>
            <a:r>
              <a:rPr lang="es-ES" sz="2000" dirty="0" smtClean="0"/>
              <a:t>	Contratos</a:t>
            </a:r>
          </a:p>
          <a:p>
            <a:pPr eaLnBrk="1" hangingPunct="1"/>
            <a:r>
              <a:rPr lang="es-ES" sz="2000" dirty="0" smtClean="0"/>
              <a:t>	Creación de empresas</a:t>
            </a:r>
          </a:p>
          <a:p>
            <a:pPr eaLnBrk="1" hangingPunct="1"/>
            <a:r>
              <a:rPr lang="es-ES" sz="2000" dirty="0" smtClean="0"/>
              <a:t>	Innovación</a:t>
            </a:r>
          </a:p>
          <a:p>
            <a:pPr eaLnBrk="1" hangingPunct="1">
              <a:buNone/>
            </a:pPr>
            <a:endParaRPr lang="es-ES" sz="2000" dirty="0" smtClean="0"/>
          </a:p>
          <a:p>
            <a:pPr algn="ctr">
              <a:buNone/>
            </a:pPr>
            <a:endParaRPr lang="es-ES" sz="1600" dirty="0" smtClean="0"/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684837" cy="360363"/>
          </a:xfrm>
        </p:spPr>
        <p:txBody>
          <a:bodyPr/>
          <a:lstStyle/>
          <a:p>
            <a:pPr algn="ctr"/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1116013" y="1628775"/>
            <a:ext cx="7559675" cy="4319588"/>
          </a:xfrm>
        </p:spPr>
        <p:txBody>
          <a:bodyPr/>
          <a:lstStyle/>
          <a:p>
            <a:pPr algn="ctr">
              <a:buNone/>
            </a:pPr>
            <a:endParaRPr lang="es-ES" sz="4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/>
              <a:t> Patentes: </a:t>
            </a:r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  <a:p>
            <a:pPr lvl="4" eaLnBrk="1" hangingPunct="1">
              <a:buFont typeface="Wingdings" pitchFamily="2" charset="2"/>
              <a:buChar char="q"/>
            </a:pPr>
            <a:r>
              <a:rPr lang="es-ES" sz="2400" dirty="0" smtClean="0"/>
              <a:t> Registro</a:t>
            </a:r>
          </a:p>
          <a:p>
            <a:pPr lvl="4" eaLnBrk="1" hangingPunct="1">
              <a:buFont typeface="Wingdings" pitchFamily="2" charset="2"/>
              <a:buChar char="q"/>
            </a:pPr>
            <a:r>
              <a:rPr lang="es-ES" sz="2400" dirty="0" smtClean="0"/>
              <a:t> Gestión</a:t>
            </a:r>
          </a:p>
          <a:p>
            <a:pPr lvl="4" eaLnBrk="1" hangingPunct="1">
              <a:buFont typeface="Wingdings" pitchFamily="2" charset="2"/>
              <a:buChar char="q"/>
            </a:pPr>
            <a:r>
              <a:rPr lang="es-ES" sz="2400" dirty="0" smtClean="0"/>
              <a:t> Licencias</a:t>
            </a:r>
          </a:p>
          <a:p>
            <a:pPr algn="ctr">
              <a:buNone/>
            </a:pPr>
            <a:endParaRPr lang="es-ES" sz="1800" dirty="0" smtClean="0"/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BBD75-1D04-43B2-AF6F-C1995441D1D2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5684837" cy="360363"/>
          </a:xfrm>
        </p:spPr>
        <p:txBody>
          <a:bodyPr/>
          <a:lstStyle/>
          <a:p>
            <a:pPr algn="ctr"/>
            <a:r>
              <a:rPr lang="es-ES" sz="1400" dirty="0" smtClean="0"/>
              <a:t/>
            </a:r>
            <a:br>
              <a:rPr lang="es-ES" sz="1400" dirty="0" smtClean="0"/>
            </a:br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1">
  <a:themeElements>
    <a:clrScheme name="Plantilla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tilla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DICE">
  <a:themeElements>
    <a:clrScheme name="IND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D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D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RIORES">
  <a:themeElements>
    <a:clrScheme name="INTERIO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ERIOR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ERIO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ONTRA">
  <a:themeElements>
    <a:clrScheme name="CONT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INTERIORES">
  <a:themeElements>
    <a:clrScheme name="INTERIO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ERIOR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ERIO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2274</TotalTime>
  <Words>592</Words>
  <Application>Microsoft Office PowerPoint</Application>
  <PresentationFormat>Presentación en pantalla (4:3)</PresentationFormat>
  <Paragraphs>202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Plantilla1</vt:lpstr>
      <vt:lpstr>INDICE</vt:lpstr>
      <vt:lpstr>Tema de Office</vt:lpstr>
      <vt:lpstr>INTERIORES</vt:lpstr>
      <vt:lpstr>CONTRA</vt:lpstr>
      <vt:lpstr>1_INTERIORES</vt:lpstr>
      <vt:lpstr>  “Transferencia de Tecnología (TT): Organización y Sistemas. ”   Universidad del País Vasco UPV/EHU 20 mayo  2014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  <vt:lpstr> </vt:lpstr>
      <vt:lpstr> </vt:lpstr>
      <vt:lpstr>Presentación de PowerPoint</vt:lpstr>
      <vt:lpstr> </vt:lpstr>
      <vt:lpstr> </vt:lpstr>
      <vt:lpstr>Presentación de PowerPoint</vt:lpstr>
      <vt:lpstr>Presentación de PowerPoint</vt:lpstr>
      <vt:lpstr>Presentación de PowerPoint</vt:lpstr>
      <vt:lpstr>Presentación de PowerPoint</vt:lpstr>
      <vt:lpstr> 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Espinoza Apolinario, Yudit Zulema</cp:lastModifiedBy>
  <cp:revision>189</cp:revision>
  <dcterms:created xsi:type="dcterms:W3CDTF">2006-07-21T10:32:42Z</dcterms:created>
  <dcterms:modified xsi:type="dcterms:W3CDTF">2014-05-23T14:04:59Z</dcterms:modified>
</cp:coreProperties>
</file>